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8288000" cy="10287000"/>
  <p:notesSz cx="6858000" cy="9144000"/>
  <p:embeddedFontLst>
    <p:embeddedFont>
      <p:font typeface="Architects Daughter" panose="020B0604020202020204" charset="0"/>
      <p:regular r:id="rId20"/>
    </p:embeddedFont>
    <p:embeddedFont>
      <p:font typeface="Calibri" panose="020F0502020204030204" pitchFamily="34" charset="0"/>
      <p:regular r:id="rId21"/>
      <p:bold r:id="rId22"/>
      <p:italic r:id="rId23"/>
      <p:boldItalic r:id="rId24"/>
    </p:embeddedFont>
    <p:embeddedFont>
      <p:font typeface="Handelson Four" panose="020B0604020202020204" charset="0"/>
      <p:regular r:id="rId25"/>
    </p:embeddedFont>
    <p:embeddedFont>
      <p:font typeface="Handelson Three" panose="020B0604020202020204" charset="0"/>
      <p:regular r:id="rId26"/>
    </p:embeddedFont>
    <p:embeddedFont>
      <p:font typeface="Open Sans" panose="020B0606030504020204" pitchFamily="34" charset="0"/>
      <p:regular r:id="rId27"/>
    </p:embeddedFont>
    <p:embeddedFont>
      <p:font typeface="Open Sans Bold" panose="020B0806030504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5" d="100"/>
          <a:sy n="45" d="100"/>
        </p:scale>
        <p:origin x="81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30.01.2026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‹Nº›</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 basan principalmente en dos cuestiones: </a:t>
            </a:r>
          </a:p>
          <a:p>
            <a:r>
              <a:rPr lang="en-US"/>
              <a:t>Su lenta degradación y la composición química de la cual están fabricados.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La durabilidad y resistencia hacen que los plásticos sean tan útiles también los hacen casi imposibles de descomponer por completo para la naturaleza.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https://www.ces.uvg.edu.gt/page/wp-content/uploads/woocommerce_uploads/2023/02/MODULO-3.pdf </a:t>
            </a:r>
          </a:p>
          <a:p>
            <a:r>
              <a:rPr lang="en-US"/>
              <a:t>Pagina 65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La durabilidad y resistencia hacen que los plásticos sean tan útiles también los hacen casi imposibles de descomponer por completo para la naturaleza.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jpeg"/><Relationship Id="rId7"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21.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43.png"/><Relationship Id="rId10" Type="http://schemas.openxmlformats.org/officeDocument/2006/relationships/image" Target="../media/image5.png"/><Relationship Id="rId4" Type="http://schemas.openxmlformats.org/officeDocument/2006/relationships/image" Target="../media/image13.png"/><Relationship Id="rId9" Type="http://schemas.openxmlformats.org/officeDocument/2006/relationships/image" Target="../media/image23.sv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46.png"/><Relationship Id="rId7"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3.sv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2.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51.png"/><Relationship Id="rId5" Type="http://schemas.openxmlformats.org/officeDocument/2006/relationships/image" Target="../media/image6.png"/><Relationship Id="rId10" Type="http://schemas.openxmlformats.org/officeDocument/2006/relationships/image" Target="../media/image50.svg"/><Relationship Id="rId4" Type="http://schemas.openxmlformats.org/officeDocument/2006/relationships/image" Target="../media/image31.png"/><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5.png"/><Relationship Id="rId7" Type="http://schemas.openxmlformats.org/officeDocument/2006/relationships/image" Target="../media/image56.svg"/><Relationship Id="rId12" Type="http://schemas.openxmlformats.org/officeDocument/2006/relationships/image" Target="../media/image6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svg"/><Relationship Id="rId10" Type="http://schemas.openxmlformats.org/officeDocument/2006/relationships/image" Target="../media/image59.svg"/><Relationship Id="rId4" Type="http://schemas.openxmlformats.org/officeDocument/2006/relationships/image" Target="../media/image53.png"/><Relationship Id="rId9"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2.png"/><Relationship Id="rId7" Type="http://schemas.openxmlformats.org/officeDocument/2006/relationships/image" Target="../media/image6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3.sv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5.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26.png"/><Relationship Id="rId5" Type="http://schemas.openxmlformats.org/officeDocument/2006/relationships/image" Target="../media/image6.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3.sv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1.jpeg"/><Relationship Id="rId7"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5.png"/><Relationship Id="rId5" Type="http://schemas.openxmlformats.org/officeDocument/2006/relationships/image" Target="../media/image13.png"/><Relationship Id="rId10" Type="http://schemas.openxmlformats.org/officeDocument/2006/relationships/image" Target="../media/image23.svg"/><Relationship Id="rId4" Type="http://schemas.openxmlformats.org/officeDocument/2006/relationships/image" Target="../media/image12.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21.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5.png"/><Relationship Id="rId5" Type="http://schemas.openxmlformats.org/officeDocument/2006/relationships/image" Target="../media/image35.png"/><Relationship Id="rId10" Type="http://schemas.openxmlformats.org/officeDocument/2006/relationships/image" Target="../media/image36.png"/><Relationship Id="rId4" Type="http://schemas.openxmlformats.org/officeDocument/2006/relationships/image" Target="../media/image13.png"/><Relationship Id="rId9"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Freeform 3"/>
          <p:cNvSpPr/>
          <p:nvPr/>
        </p:nvSpPr>
        <p:spPr>
          <a:xfrm>
            <a:off x="0" y="-756645"/>
            <a:ext cx="18288000" cy="9418320"/>
          </a:xfrm>
          <a:custGeom>
            <a:avLst/>
            <a:gdLst/>
            <a:ahLst/>
            <a:cxnLst/>
            <a:rect l="l" t="t" r="r" b="b"/>
            <a:pathLst>
              <a:path w="18288000" h="9418320">
                <a:moveTo>
                  <a:pt x="0" y="0"/>
                </a:moveTo>
                <a:lnTo>
                  <a:pt x="18288000" y="0"/>
                </a:lnTo>
                <a:lnTo>
                  <a:pt x="18288000" y="9418320"/>
                </a:lnTo>
                <a:lnTo>
                  <a:pt x="0" y="9418320"/>
                </a:lnTo>
                <a:lnTo>
                  <a:pt x="0" y="0"/>
                </a:lnTo>
                <a:close/>
              </a:path>
            </a:pathLst>
          </a:custGeom>
          <a:blipFill>
            <a:blip r:embed="rId3"/>
            <a:stretch>
              <a:fillRect/>
            </a:stretch>
          </a:blipFill>
        </p:spPr>
      </p:sp>
      <p:grpSp>
        <p:nvGrpSpPr>
          <p:cNvPr id="4" name="Group 4"/>
          <p:cNvGrpSpPr/>
          <p:nvPr/>
        </p:nvGrpSpPr>
        <p:grpSpPr>
          <a:xfrm>
            <a:off x="10999682" y="-277831"/>
            <a:ext cx="7616958" cy="11071262"/>
            <a:chOff x="0" y="0"/>
            <a:chExt cx="4601268" cy="6687951"/>
          </a:xfrm>
        </p:grpSpPr>
        <p:sp>
          <p:nvSpPr>
            <p:cNvPr id="5" name="Freeform 5"/>
            <p:cNvSpPr/>
            <p:nvPr/>
          </p:nvSpPr>
          <p:spPr>
            <a:xfrm>
              <a:off x="-5916" y="5253"/>
              <a:ext cx="4620210" cy="6681562"/>
            </a:xfrm>
            <a:custGeom>
              <a:avLst/>
              <a:gdLst/>
              <a:ahLst/>
              <a:cxnLst/>
              <a:rect l="l" t="t" r="r" b="b"/>
              <a:pathLst>
                <a:path w="4620210" h="6681562">
                  <a:moveTo>
                    <a:pt x="4592609" y="6663444"/>
                  </a:moveTo>
                  <a:cubicBezTo>
                    <a:pt x="3426534" y="6686508"/>
                    <a:pt x="2185708" y="6664514"/>
                    <a:pt x="1025837" y="6674007"/>
                  </a:cubicBezTo>
                  <a:cubicBezTo>
                    <a:pt x="783069" y="6666386"/>
                    <a:pt x="520604" y="6687905"/>
                    <a:pt x="267495" y="6674809"/>
                  </a:cubicBezTo>
                  <a:cubicBezTo>
                    <a:pt x="210570" y="6666653"/>
                    <a:pt x="-124513" y="6766264"/>
                    <a:pt x="100955" y="6406184"/>
                  </a:cubicBezTo>
                  <a:cubicBezTo>
                    <a:pt x="171373" y="6347753"/>
                    <a:pt x="91106" y="6246533"/>
                    <a:pt x="115039" y="6154273"/>
                  </a:cubicBezTo>
                  <a:cubicBezTo>
                    <a:pt x="203381" y="6033933"/>
                    <a:pt x="101250" y="5853290"/>
                    <a:pt x="44424" y="5670373"/>
                  </a:cubicBezTo>
                  <a:cubicBezTo>
                    <a:pt x="39697" y="5518344"/>
                    <a:pt x="132175" y="5395998"/>
                    <a:pt x="75152" y="5234074"/>
                  </a:cubicBezTo>
                  <a:cubicBezTo>
                    <a:pt x="80371" y="5157191"/>
                    <a:pt x="77318" y="5022009"/>
                    <a:pt x="24825" y="4957427"/>
                  </a:cubicBezTo>
                  <a:cubicBezTo>
                    <a:pt x="-63553" y="4904076"/>
                    <a:pt x="114152" y="4740949"/>
                    <a:pt x="92091" y="4594669"/>
                  </a:cubicBezTo>
                  <a:cubicBezTo>
                    <a:pt x="98591" y="4459888"/>
                    <a:pt x="90712" y="4303714"/>
                    <a:pt x="70917" y="4144331"/>
                  </a:cubicBezTo>
                  <a:cubicBezTo>
                    <a:pt x="75940" y="4089643"/>
                    <a:pt x="98099" y="4039368"/>
                    <a:pt x="89334" y="3986819"/>
                  </a:cubicBezTo>
                  <a:cubicBezTo>
                    <a:pt x="92288" y="3910203"/>
                    <a:pt x="163888" y="3833587"/>
                    <a:pt x="111099" y="3769405"/>
                  </a:cubicBezTo>
                  <a:cubicBezTo>
                    <a:pt x="101940" y="3758575"/>
                    <a:pt x="112576" y="3740256"/>
                    <a:pt x="124099" y="3720601"/>
                  </a:cubicBezTo>
                  <a:cubicBezTo>
                    <a:pt x="115925" y="3710439"/>
                    <a:pt x="48856" y="3559479"/>
                    <a:pt x="78402" y="3497437"/>
                  </a:cubicBezTo>
                  <a:cubicBezTo>
                    <a:pt x="76727" y="3430448"/>
                    <a:pt x="135819" y="3438203"/>
                    <a:pt x="78599" y="3292057"/>
                  </a:cubicBezTo>
                  <a:cubicBezTo>
                    <a:pt x="40583" y="3277617"/>
                    <a:pt x="161819" y="3098310"/>
                    <a:pt x="213722" y="2964466"/>
                  </a:cubicBezTo>
                  <a:cubicBezTo>
                    <a:pt x="198555" y="2888251"/>
                    <a:pt x="237063" y="2822866"/>
                    <a:pt x="253313" y="2745848"/>
                  </a:cubicBezTo>
                  <a:cubicBezTo>
                    <a:pt x="270646" y="2633799"/>
                    <a:pt x="253116" y="2565071"/>
                    <a:pt x="343034" y="2464922"/>
                  </a:cubicBezTo>
                  <a:cubicBezTo>
                    <a:pt x="369428" y="2387370"/>
                    <a:pt x="302556" y="2299120"/>
                    <a:pt x="336041" y="2180786"/>
                  </a:cubicBezTo>
                  <a:cubicBezTo>
                    <a:pt x="321465" y="2164875"/>
                    <a:pt x="362534" y="2146957"/>
                    <a:pt x="336140" y="2119948"/>
                  </a:cubicBezTo>
                  <a:cubicBezTo>
                    <a:pt x="324420" y="2098554"/>
                    <a:pt x="300882" y="2102966"/>
                    <a:pt x="323730" y="2058307"/>
                  </a:cubicBezTo>
                  <a:cubicBezTo>
                    <a:pt x="315556" y="2040390"/>
                    <a:pt x="350125" y="1911626"/>
                    <a:pt x="331806" y="1818430"/>
                  </a:cubicBezTo>
                  <a:cubicBezTo>
                    <a:pt x="328655" y="1807198"/>
                    <a:pt x="380458" y="1767218"/>
                    <a:pt x="359875" y="1739674"/>
                  </a:cubicBezTo>
                  <a:cubicBezTo>
                    <a:pt x="383118" y="1675627"/>
                    <a:pt x="307086" y="1637251"/>
                    <a:pt x="371496" y="1490704"/>
                  </a:cubicBezTo>
                  <a:cubicBezTo>
                    <a:pt x="334268" y="1454201"/>
                    <a:pt x="347958" y="1410612"/>
                    <a:pt x="344708" y="1367824"/>
                  </a:cubicBezTo>
                  <a:cubicBezTo>
                    <a:pt x="388140" y="1298294"/>
                    <a:pt x="405375" y="1152416"/>
                    <a:pt x="502187" y="891011"/>
                  </a:cubicBezTo>
                  <a:cubicBezTo>
                    <a:pt x="553400" y="800088"/>
                    <a:pt x="547097" y="663435"/>
                    <a:pt x="612590" y="431848"/>
                  </a:cubicBezTo>
                  <a:cubicBezTo>
                    <a:pt x="592400" y="402298"/>
                    <a:pt x="697682" y="412593"/>
                    <a:pt x="768887" y="223125"/>
                  </a:cubicBezTo>
                  <a:cubicBezTo>
                    <a:pt x="756872" y="151590"/>
                    <a:pt x="836350" y="85403"/>
                    <a:pt x="802767" y="4909"/>
                  </a:cubicBezTo>
                  <a:cubicBezTo>
                    <a:pt x="1122452" y="15071"/>
                    <a:pt x="1510881" y="4107"/>
                    <a:pt x="1899901" y="7048"/>
                  </a:cubicBezTo>
                  <a:cubicBezTo>
                    <a:pt x="2686411" y="10926"/>
                    <a:pt x="3416291" y="8252"/>
                    <a:pt x="4192262" y="7316"/>
                  </a:cubicBezTo>
                  <a:cubicBezTo>
                    <a:pt x="4817369" y="103721"/>
                    <a:pt x="4558237" y="-595168"/>
                    <a:pt x="4607184" y="2410501"/>
                  </a:cubicBezTo>
                  <a:cubicBezTo>
                    <a:pt x="4580790" y="3796014"/>
                    <a:pt x="4626869" y="5353478"/>
                    <a:pt x="4592609" y="6663444"/>
                  </a:cubicBezTo>
                  <a:close/>
                </a:path>
              </a:pathLst>
            </a:custGeom>
            <a:blipFill>
              <a:blip r:embed="rId4"/>
              <a:stretch>
                <a:fillRect l="-68906" r="-68906"/>
              </a:stretch>
            </a:blipFill>
          </p:spPr>
        </p:sp>
      </p:grpSp>
      <p:sp>
        <p:nvSpPr>
          <p:cNvPr id="6" name="Freeform 6"/>
          <p:cNvSpPr/>
          <p:nvPr/>
        </p:nvSpPr>
        <p:spPr>
          <a:xfrm rot="1113165">
            <a:off x="8658709" y="1819500"/>
            <a:ext cx="2072528" cy="2025897"/>
          </a:xfrm>
          <a:custGeom>
            <a:avLst/>
            <a:gdLst/>
            <a:ahLst/>
            <a:cxnLst/>
            <a:rect l="l" t="t" r="r" b="b"/>
            <a:pathLst>
              <a:path w="2072528" h="2025897">
                <a:moveTo>
                  <a:pt x="0" y="0"/>
                </a:moveTo>
                <a:lnTo>
                  <a:pt x="2072529" y="0"/>
                </a:lnTo>
                <a:lnTo>
                  <a:pt x="2072529" y="2025897"/>
                </a:lnTo>
                <a:lnTo>
                  <a:pt x="0" y="2025897"/>
                </a:lnTo>
                <a:lnTo>
                  <a:pt x="0" y="0"/>
                </a:lnTo>
                <a:close/>
              </a:path>
            </a:pathLst>
          </a:custGeom>
          <a:blipFill>
            <a:blip r:embed="rId5"/>
            <a:stretch>
              <a:fillRect/>
            </a:stretch>
          </a:blipFill>
        </p:spPr>
      </p:sp>
      <p:sp>
        <p:nvSpPr>
          <p:cNvPr id="7" name="Freeform 7"/>
          <p:cNvSpPr/>
          <p:nvPr/>
        </p:nvSpPr>
        <p:spPr>
          <a:xfrm rot="-8685496">
            <a:off x="-726800" y="-685788"/>
            <a:ext cx="2815166" cy="2979012"/>
          </a:xfrm>
          <a:custGeom>
            <a:avLst/>
            <a:gdLst/>
            <a:ahLst/>
            <a:cxnLst/>
            <a:rect l="l" t="t" r="r" b="b"/>
            <a:pathLst>
              <a:path w="2815166" h="2979012">
                <a:moveTo>
                  <a:pt x="0" y="0"/>
                </a:moveTo>
                <a:lnTo>
                  <a:pt x="2815166" y="0"/>
                </a:lnTo>
                <a:lnTo>
                  <a:pt x="2815166" y="2979012"/>
                </a:lnTo>
                <a:lnTo>
                  <a:pt x="0" y="2979012"/>
                </a:lnTo>
                <a:lnTo>
                  <a:pt x="0" y="0"/>
                </a:lnTo>
                <a:close/>
              </a:path>
            </a:pathLst>
          </a:custGeom>
          <a:blipFill>
            <a:blip r:embed="rId6"/>
            <a:stretch>
              <a:fillRect/>
            </a:stretch>
          </a:blipFill>
        </p:spPr>
      </p:sp>
      <p:sp>
        <p:nvSpPr>
          <p:cNvPr id="8" name="Freeform 8"/>
          <p:cNvSpPr/>
          <p:nvPr/>
        </p:nvSpPr>
        <p:spPr>
          <a:xfrm rot="1993301">
            <a:off x="9468274" y="7984832"/>
            <a:ext cx="2815166" cy="2979012"/>
          </a:xfrm>
          <a:custGeom>
            <a:avLst/>
            <a:gdLst/>
            <a:ahLst/>
            <a:cxnLst/>
            <a:rect l="l" t="t" r="r" b="b"/>
            <a:pathLst>
              <a:path w="2815166" h="2979012">
                <a:moveTo>
                  <a:pt x="0" y="0"/>
                </a:moveTo>
                <a:lnTo>
                  <a:pt x="2815166" y="0"/>
                </a:lnTo>
                <a:lnTo>
                  <a:pt x="2815166" y="2979011"/>
                </a:lnTo>
                <a:lnTo>
                  <a:pt x="0" y="2979011"/>
                </a:lnTo>
                <a:lnTo>
                  <a:pt x="0" y="0"/>
                </a:lnTo>
                <a:close/>
              </a:path>
            </a:pathLst>
          </a:custGeom>
          <a:blipFill>
            <a:blip r:embed="rId6"/>
            <a:stretch>
              <a:fillRect/>
            </a:stretch>
          </a:blipFill>
        </p:spPr>
      </p:sp>
      <p:sp>
        <p:nvSpPr>
          <p:cNvPr id="9" name="Freeform 9"/>
          <p:cNvSpPr/>
          <p:nvPr/>
        </p:nvSpPr>
        <p:spPr>
          <a:xfrm rot="9107748">
            <a:off x="3262833" y="307946"/>
            <a:ext cx="353825" cy="1441508"/>
          </a:xfrm>
          <a:custGeom>
            <a:avLst/>
            <a:gdLst/>
            <a:ahLst/>
            <a:cxnLst/>
            <a:rect l="l" t="t" r="r" b="b"/>
            <a:pathLst>
              <a:path w="353825" h="1441508">
                <a:moveTo>
                  <a:pt x="0" y="0"/>
                </a:moveTo>
                <a:lnTo>
                  <a:pt x="353825" y="0"/>
                </a:lnTo>
                <a:lnTo>
                  <a:pt x="353825" y="1441508"/>
                </a:lnTo>
                <a:lnTo>
                  <a:pt x="0" y="14415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9281580">
            <a:off x="9377851" y="8085064"/>
            <a:ext cx="353825" cy="1441508"/>
          </a:xfrm>
          <a:custGeom>
            <a:avLst/>
            <a:gdLst/>
            <a:ahLst/>
            <a:cxnLst/>
            <a:rect l="l" t="t" r="r" b="b"/>
            <a:pathLst>
              <a:path w="353825" h="1441508">
                <a:moveTo>
                  <a:pt x="0" y="0"/>
                </a:moveTo>
                <a:lnTo>
                  <a:pt x="353825" y="0"/>
                </a:lnTo>
                <a:lnTo>
                  <a:pt x="353825" y="1441508"/>
                </a:lnTo>
                <a:lnTo>
                  <a:pt x="0" y="14415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TextBox 11"/>
          <p:cNvSpPr txBox="1"/>
          <p:nvPr/>
        </p:nvSpPr>
        <p:spPr>
          <a:xfrm>
            <a:off x="593260" y="6464385"/>
            <a:ext cx="9101713" cy="1178705"/>
          </a:xfrm>
          <a:prstGeom prst="rect">
            <a:avLst/>
          </a:prstGeom>
        </p:spPr>
        <p:txBody>
          <a:bodyPr lIns="0" tIns="0" rIns="0" bIns="0" rtlCol="0" anchor="t">
            <a:spAutoFit/>
          </a:bodyPr>
          <a:lstStyle/>
          <a:p>
            <a:pPr algn="ctr">
              <a:lnSpc>
                <a:spcPts val="9582"/>
              </a:lnSpc>
            </a:pPr>
            <a:r>
              <a:rPr lang="en-US" sz="6844">
                <a:solidFill>
                  <a:srgbClr val="000000"/>
                </a:solidFill>
                <a:latin typeface="Handelson Three"/>
                <a:ea typeface="Handelson Three"/>
                <a:cs typeface="Handelson Three"/>
                <a:sym typeface="Handelson Three"/>
              </a:rPr>
              <a:t>Fundación Gaia Pacha</a:t>
            </a:r>
          </a:p>
        </p:txBody>
      </p:sp>
      <p:sp>
        <p:nvSpPr>
          <p:cNvPr id="12" name="TextBox 12"/>
          <p:cNvSpPr txBox="1"/>
          <p:nvPr/>
        </p:nvSpPr>
        <p:spPr>
          <a:xfrm>
            <a:off x="-10611" y="4165226"/>
            <a:ext cx="11510982" cy="1833772"/>
          </a:xfrm>
          <a:prstGeom prst="rect">
            <a:avLst/>
          </a:prstGeom>
        </p:spPr>
        <p:txBody>
          <a:bodyPr wrap="square" lIns="0" tIns="0" rIns="0" bIns="0" rtlCol="0" anchor="t">
            <a:spAutoFit/>
          </a:bodyPr>
          <a:lstStyle/>
          <a:p>
            <a:pPr algn="l">
              <a:lnSpc>
                <a:spcPts val="15620"/>
              </a:lnSpc>
            </a:pPr>
            <a:r>
              <a:rPr lang="en-US" sz="11157" dirty="0">
                <a:solidFill>
                  <a:srgbClr val="0F724A"/>
                </a:solidFill>
                <a:latin typeface="Handelson Four"/>
                <a:ea typeface="Handelson Four"/>
                <a:cs typeface="Handelson Four"/>
                <a:sym typeface="Handelson Four"/>
              </a:rPr>
              <a:t>RECICLAJE DE PLÁSTICOS</a:t>
            </a:r>
          </a:p>
        </p:txBody>
      </p:sp>
      <p:sp>
        <p:nvSpPr>
          <p:cNvPr id="13" name="Freeform 13"/>
          <p:cNvSpPr/>
          <p:nvPr/>
        </p:nvSpPr>
        <p:spPr>
          <a:xfrm>
            <a:off x="401471" y="9013200"/>
            <a:ext cx="2914755" cy="1273800"/>
          </a:xfrm>
          <a:custGeom>
            <a:avLst/>
            <a:gdLst/>
            <a:ahLst/>
            <a:cxnLst/>
            <a:rect l="l" t="t" r="r" b="b"/>
            <a:pathLst>
              <a:path w="2914755" h="1273800">
                <a:moveTo>
                  <a:pt x="0" y="0"/>
                </a:moveTo>
                <a:lnTo>
                  <a:pt x="2914754" y="0"/>
                </a:lnTo>
                <a:lnTo>
                  <a:pt x="2914754" y="1273800"/>
                </a:lnTo>
                <a:lnTo>
                  <a:pt x="0" y="1273800"/>
                </a:lnTo>
                <a:lnTo>
                  <a:pt x="0" y="0"/>
                </a:lnTo>
                <a:close/>
              </a:path>
            </a:pathLst>
          </a:custGeom>
          <a:blipFill>
            <a:blip r:embed="rId9"/>
            <a:stretch>
              <a:fillRect l="-12078" t="-25423" r="-16384" b="-39925"/>
            </a:stretch>
          </a:blipFill>
        </p:spPr>
      </p:sp>
      <p:sp>
        <p:nvSpPr>
          <p:cNvPr id="14" name="Freeform 14"/>
          <p:cNvSpPr/>
          <p:nvPr/>
        </p:nvSpPr>
        <p:spPr>
          <a:xfrm>
            <a:off x="3706834" y="8805818"/>
            <a:ext cx="1929987" cy="1337039"/>
          </a:xfrm>
          <a:custGeom>
            <a:avLst/>
            <a:gdLst/>
            <a:ahLst/>
            <a:cxnLst/>
            <a:rect l="l" t="t" r="r" b="b"/>
            <a:pathLst>
              <a:path w="1929987" h="1337039">
                <a:moveTo>
                  <a:pt x="0" y="0"/>
                </a:moveTo>
                <a:lnTo>
                  <a:pt x="1929987" y="0"/>
                </a:lnTo>
                <a:lnTo>
                  <a:pt x="1929987" y="1337039"/>
                </a:lnTo>
                <a:lnTo>
                  <a:pt x="0" y="1337039"/>
                </a:lnTo>
                <a:lnTo>
                  <a:pt x="0" y="0"/>
                </a:lnTo>
                <a:close/>
              </a:path>
            </a:pathLst>
          </a:custGeom>
          <a:blipFill>
            <a:blip r:embed="rId10"/>
            <a:stretch>
              <a:fillRect l="-15438" t="-18468" r="-12872" b="-27268"/>
            </a:stretch>
          </a:blipFill>
        </p:spPr>
      </p:sp>
      <p:sp>
        <p:nvSpPr>
          <p:cNvPr id="15" name="Freeform 15"/>
          <p:cNvSpPr/>
          <p:nvPr/>
        </p:nvSpPr>
        <p:spPr>
          <a:xfrm>
            <a:off x="6027429" y="9226681"/>
            <a:ext cx="3712629" cy="1121021"/>
          </a:xfrm>
          <a:custGeom>
            <a:avLst/>
            <a:gdLst/>
            <a:ahLst/>
            <a:cxnLst/>
            <a:rect l="l" t="t" r="r" b="b"/>
            <a:pathLst>
              <a:path w="3712629" h="1121021">
                <a:moveTo>
                  <a:pt x="0" y="0"/>
                </a:moveTo>
                <a:lnTo>
                  <a:pt x="3712629" y="0"/>
                </a:lnTo>
                <a:lnTo>
                  <a:pt x="3712629" y="1121021"/>
                </a:lnTo>
                <a:lnTo>
                  <a:pt x="0" y="1121021"/>
                </a:lnTo>
                <a:lnTo>
                  <a:pt x="0" y="0"/>
                </a:lnTo>
                <a:close/>
              </a:path>
            </a:pathLst>
          </a:custGeom>
          <a:blipFill>
            <a:blip r:embed="rId11"/>
            <a:stretch>
              <a:fillRect l="-14719" t="-50297" r="-15433" b="-64920"/>
            </a:stretch>
          </a:blipFill>
        </p:spPr>
      </p:sp>
      <p:sp>
        <p:nvSpPr>
          <p:cNvPr id="16" name="TextBox 16"/>
          <p:cNvSpPr txBox="1"/>
          <p:nvPr/>
        </p:nvSpPr>
        <p:spPr>
          <a:xfrm>
            <a:off x="453050" y="2685936"/>
            <a:ext cx="9101713" cy="1651843"/>
          </a:xfrm>
          <a:prstGeom prst="rect">
            <a:avLst/>
          </a:prstGeom>
        </p:spPr>
        <p:txBody>
          <a:bodyPr lIns="0" tIns="0" rIns="0" bIns="0" rtlCol="0" anchor="t">
            <a:spAutoFit/>
          </a:bodyPr>
          <a:lstStyle/>
          <a:p>
            <a:pPr algn="l">
              <a:lnSpc>
                <a:spcPts val="13428"/>
              </a:lnSpc>
            </a:pPr>
            <a:r>
              <a:rPr lang="en-US" sz="9591" dirty="0">
                <a:solidFill>
                  <a:srgbClr val="0F724A"/>
                </a:solidFill>
                <a:latin typeface="Handelson Four"/>
                <a:ea typeface="Handelson Four"/>
                <a:cs typeface="Handelson Four"/>
                <a:sym typeface="Handelson Four"/>
              </a:rPr>
              <a:t>IMPORTANCIA DEL  </a:t>
            </a:r>
          </a:p>
        </p:txBody>
      </p:sp>
      <p:sp>
        <p:nvSpPr>
          <p:cNvPr id="17" name="TextBox 17"/>
          <p:cNvSpPr txBox="1"/>
          <p:nvPr/>
        </p:nvSpPr>
        <p:spPr>
          <a:xfrm>
            <a:off x="1028700" y="1910919"/>
            <a:ext cx="4608204" cy="921529"/>
          </a:xfrm>
          <a:prstGeom prst="rect">
            <a:avLst/>
          </a:prstGeom>
        </p:spPr>
        <p:txBody>
          <a:bodyPr lIns="0" tIns="0" rIns="0" bIns="0" rtlCol="0" anchor="t">
            <a:spAutoFit/>
          </a:bodyPr>
          <a:lstStyle/>
          <a:p>
            <a:pPr algn="ctr">
              <a:lnSpc>
                <a:spcPts val="7482"/>
              </a:lnSpc>
            </a:pPr>
            <a:r>
              <a:rPr lang="en-US" sz="5344">
                <a:solidFill>
                  <a:srgbClr val="000000"/>
                </a:solidFill>
                <a:latin typeface="Handelson Three"/>
                <a:ea typeface="Handelson Three"/>
                <a:cs typeface="Handelson Three"/>
                <a:sym typeface="Handelson Three"/>
              </a:rPr>
              <a:t>Taller 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77" b="-9277"/>
            </a:stretch>
          </a:blipFill>
        </p:spPr>
      </p:sp>
      <p:sp>
        <p:nvSpPr>
          <p:cNvPr id="3" name="Freeform 3"/>
          <p:cNvSpPr/>
          <p:nvPr/>
        </p:nvSpPr>
        <p:spPr>
          <a:xfrm>
            <a:off x="274236" y="2854274"/>
            <a:ext cx="5741632" cy="3233793"/>
          </a:xfrm>
          <a:custGeom>
            <a:avLst/>
            <a:gdLst/>
            <a:ahLst/>
            <a:cxnLst/>
            <a:rect l="l" t="t" r="r" b="b"/>
            <a:pathLst>
              <a:path w="5741632" h="3233793">
                <a:moveTo>
                  <a:pt x="0" y="0"/>
                </a:moveTo>
                <a:lnTo>
                  <a:pt x="5741632" y="0"/>
                </a:lnTo>
                <a:lnTo>
                  <a:pt x="5741632" y="3233793"/>
                </a:lnTo>
                <a:lnTo>
                  <a:pt x="0" y="3233793"/>
                </a:lnTo>
                <a:lnTo>
                  <a:pt x="0" y="0"/>
                </a:lnTo>
                <a:close/>
              </a:path>
            </a:pathLst>
          </a:custGeom>
          <a:blipFill>
            <a:blip r:embed="rId4"/>
            <a:stretch>
              <a:fillRect/>
            </a:stretch>
          </a:blipFill>
        </p:spPr>
      </p:sp>
      <p:sp>
        <p:nvSpPr>
          <p:cNvPr id="4" name="Freeform 4"/>
          <p:cNvSpPr/>
          <p:nvPr/>
        </p:nvSpPr>
        <p:spPr>
          <a:xfrm>
            <a:off x="10244662" y="339133"/>
            <a:ext cx="3706229" cy="3335835"/>
          </a:xfrm>
          <a:custGeom>
            <a:avLst/>
            <a:gdLst/>
            <a:ahLst/>
            <a:cxnLst/>
            <a:rect l="l" t="t" r="r" b="b"/>
            <a:pathLst>
              <a:path w="3706229" h="3335835">
                <a:moveTo>
                  <a:pt x="0" y="0"/>
                </a:moveTo>
                <a:lnTo>
                  <a:pt x="3706229" y="0"/>
                </a:lnTo>
                <a:lnTo>
                  <a:pt x="3706229" y="3335835"/>
                </a:lnTo>
                <a:lnTo>
                  <a:pt x="0" y="3335835"/>
                </a:lnTo>
                <a:lnTo>
                  <a:pt x="0" y="0"/>
                </a:lnTo>
                <a:close/>
              </a:path>
            </a:pathLst>
          </a:custGeom>
          <a:blipFill>
            <a:blip r:embed="rId5"/>
            <a:stretch>
              <a:fillRect l="-5337" r="-24400"/>
            </a:stretch>
          </a:blipFill>
        </p:spPr>
      </p:sp>
      <p:sp>
        <p:nvSpPr>
          <p:cNvPr id="5" name="Freeform 5"/>
          <p:cNvSpPr/>
          <p:nvPr/>
        </p:nvSpPr>
        <p:spPr>
          <a:xfrm>
            <a:off x="14161341" y="339133"/>
            <a:ext cx="3706229" cy="3335835"/>
          </a:xfrm>
          <a:custGeom>
            <a:avLst/>
            <a:gdLst/>
            <a:ahLst/>
            <a:cxnLst/>
            <a:rect l="l" t="t" r="r" b="b"/>
            <a:pathLst>
              <a:path w="3706229" h="3335835">
                <a:moveTo>
                  <a:pt x="0" y="0"/>
                </a:moveTo>
                <a:lnTo>
                  <a:pt x="3706229" y="0"/>
                </a:lnTo>
                <a:lnTo>
                  <a:pt x="3706229" y="3335835"/>
                </a:lnTo>
                <a:lnTo>
                  <a:pt x="0" y="3335835"/>
                </a:lnTo>
                <a:lnTo>
                  <a:pt x="0" y="0"/>
                </a:lnTo>
                <a:close/>
              </a:path>
            </a:pathLst>
          </a:custGeom>
          <a:blipFill>
            <a:blip r:embed="rId6"/>
            <a:stretch>
              <a:fillRect l="-9942" r="-9942"/>
            </a:stretch>
          </a:blipFill>
        </p:spPr>
      </p:sp>
      <p:sp>
        <p:nvSpPr>
          <p:cNvPr id="6" name="Freeform 6"/>
          <p:cNvSpPr/>
          <p:nvPr/>
        </p:nvSpPr>
        <p:spPr>
          <a:xfrm>
            <a:off x="12266714" y="6318036"/>
            <a:ext cx="5848047" cy="3743517"/>
          </a:xfrm>
          <a:custGeom>
            <a:avLst/>
            <a:gdLst/>
            <a:ahLst/>
            <a:cxnLst/>
            <a:rect l="l" t="t" r="r" b="b"/>
            <a:pathLst>
              <a:path w="5848047" h="3743517">
                <a:moveTo>
                  <a:pt x="0" y="0"/>
                </a:moveTo>
                <a:lnTo>
                  <a:pt x="5848047" y="0"/>
                </a:lnTo>
                <a:lnTo>
                  <a:pt x="5848047" y="3743518"/>
                </a:lnTo>
                <a:lnTo>
                  <a:pt x="0" y="3743518"/>
                </a:lnTo>
                <a:lnTo>
                  <a:pt x="0" y="0"/>
                </a:lnTo>
                <a:close/>
              </a:path>
            </a:pathLst>
          </a:custGeom>
          <a:blipFill>
            <a:blip r:embed="rId7"/>
            <a:stretch>
              <a:fillRect r="-14628"/>
            </a:stretch>
          </a:blipFill>
        </p:spPr>
      </p:sp>
      <p:sp>
        <p:nvSpPr>
          <p:cNvPr id="7" name="Freeform 7"/>
          <p:cNvSpPr/>
          <p:nvPr/>
        </p:nvSpPr>
        <p:spPr>
          <a:xfrm>
            <a:off x="274236" y="6341577"/>
            <a:ext cx="5492706" cy="3719977"/>
          </a:xfrm>
          <a:custGeom>
            <a:avLst/>
            <a:gdLst/>
            <a:ahLst/>
            <a:cxnLst/>
            <a:rect l="l" t="t" r="r" b="b"/>
            <a:pathLst>
              <a:path w="5492706" h="3719977">
                <a:moveTo>
                  <a:pt x="0" y="0"/>
                </a:moveTo>
                <a:lnTo>
                  <a:pt x="5492706" y="0"/>
                </a:lnTo>
                <a:lnTo>
                  <a:pt x="5492706" y="3719977"/>
                </a:lnTo>
                <a:lnTo>
                  <a:pt x="0" y="3719977"/>
                </a:lnTo>
                <a:lnTo>
                  <a:pt x="0" y="0"/>
                </a:lnTo>
                <a:close/>
              </a:path>
            </a:pathLst>
          </a:custGeom>
          <a:blipFill>
            <a:blip r:embed="rId8"/>
            <a:stretch>
              <a:fillRect/>
            </a:stretch>
          </a:blipFill>
        </p:spPr>
      </p:sp>
      <p:sp>
        <p:nvSpPr>
          <p:cNvPr id="8" name="Freeform 8"/>
          <p:cNvSpPr/>
          <p:nvPr/>
        </p:nvSpPr>
        <p:spPr>
          <a:xfrm>
            <a:off x="5887079" y="6318036"/>
            <a:ext cx="6259497" cy="3743517"/>
          </a:xfrm>
          <a:custGeom>
            <a:avLst/>
            <a:gdLst/>
            <a:ahLst/>
            <a:cxnLst/>
            <a:rect l="l" t="t" r="r" b="b"/>
            <a:pathLst>
              <a:path w="6259497" h="3743517">
                <a:moveTo>
                  <a:pt x="0" y="0"/>
                </a:moveTo>
                <a:lnTo>
                  <a:pt x="6259497" y="0"/>
                </a:lnTo>
                <a:lnTo>
                  <a:pt x="6259497" y="3743518"/>
                </a:lnTo>
                <a:lnTo>
                  <a:pt x="0" y="3743518"/>
                </a:lnTo>
                <a:lnTo>
                  <a:pt x="0" y="0"/>
                </a:lnTo>
                <a:close/>
              </a:path>
            </a:pathLst>
          </a:custGeom>
          <a:blipFill>
            <a:blip r:embed="rId9"/>
            <a:stretch>
              <a:fillRect l="-1103" r="-1103"/>
            </a:stretch>
          </a:blipFill>
        </p:spPr>
      </p:sp>
      <p:sp>
        <p:nvSpPr>
          <p:cNvPr id="9" name="TextBox 9"/>
          <p:cNvSpPr txBox="1"/>
          <p:nvPr/>
        </p:nvSpPr>
        <p:spPr>
          <a:xfrm>
            <a:off x="274236" y="536332"/>
            <a:ext cx="9548030" cy="2040891"/>
          </a:xfrm>
          <a:prstGeom prst="rect">
            <a:avLst/>
          </a:prstGeom>
        </p:spPr>
        <p:txBody>
          <a:bodyPr lIns="0" tIns="0" rIns="0" bIns="0" rtlCol="0" anchor="t">
            <a:spAutoFit/>
          </a:bodyPr>
          <a:lstStyle/>
          <a:p>
            <a:pPr algn="just">
              <a:lnSpc>
                <a:spcPts val="4059"/>
              </a:lnSpc>
            </a:pPr>
            <a:r>
              <a:rPr lang="en-US" sz="2899">
                <a:solidFill>
                  <a:srgbClr val="000000"/>
                </a:solidFill>
                <a:latin typeface="Open Sans"/>
                <a:ea typeface="Open Sans"/>
                <a:cs typeface="Open Sans"/>
                <a:sym typeface="Open Sans"/>
              </a:rPr>
              <a:t>Algunos materiales plásticos</a:t>
            </a:r>
            <a:r>
              <a:rPr lang="en-US" sz="2899" b="1">
                <a:solidFill>
                  <a:srgbClr val="000000"/>
                </a:solidFill>
                <a:latin typeface="Open Sans Bold"/>
                <a:ea typeface="Open Sans Bold"/>
                <a:cs typeface="Open Sans Bold"/>
                <a:sym typeface="Open Sans Bold"/>
              </a:rPr>
              <a:t> permanecen en la superficie</a:t>
            </a:r>
            <a:r>
              <a:rPr lang="en-US" sz="2899">
                <a:solidFill>
                  <a:srgbClr val="000000"/>
                </a:solidFill>
                <a:latin typeface="Open Sans"/>
                <a:ea typeface="Open Sans"/>
                <a:cs typeface="Open Sans"/>
                <a:sym typeface="Open Sans"/>
              </a:rPr>
              <a:t> de las aguas, otros</a:t>
            </a:r>
            <a:r>
              <a:rPr lang="en-US" sz="2899" b="1">
                <a:solidFill>
                  <a:srgbClr val="000000"/>
                </a:solidFill>
                <a:latin typeface="Open Sans Bold"/>
                <a:ea typeface="Open Sans Bold"/>
                <a:cs typeface="Open Sans Bold"/>
                <a:sym typeface="Open Sans Bold"/>
              </a:rPr>
              <a:t> flotan</a:t>
            </a:r>
            <a:r>
              <a:rPr lang="en-US" sz="2899">
                <a:solidFill>
                  <a:srgbClr val="000000"/>
                </a:solidFill>
                <a:latin typeface="Open Sans"/>
                <a:ea typeface="Open Sans"/>
                <a:cs typeface="Open Sans"/>
                <a:sym typeface="Open Sans"/>
              </a:rPr>
              <a:t> bajo el agua y el resto va a parar al</a:t>
            </a:r>
            <a:r>
              <a:rPr lang="en-US" sz="2899" b="1">
                <a:solidFill>
                  <a:srgbClr val="000000"/>
                </a:solidFill>
                <a:latin typeface="Open Sans Bold"/>
                <a:ea typeface="Open Sans Bold"/>
                <a:cs typeface="Open Sans Bold"/>
                <a:sym typeface="Open Sans Bold"/>
              </a:rPr>
              <a:t> fondo de los océanos,</a:t>
            </a:r>
            <a:r>
              <a:rPr lang="en-US" sz="2899">
                <a:solidFill>
                  <a:srgbClr val="000000"/>
                </a:solidFill>
                <a:latin typeface="Open Sans"/>
                <a:ea typeface="Open Sans"/>
                <a:cs typeface="Open Sans"/>
                <a:sym typeface="Open Sans"/>
              </a:rPr>
              <a:t> mares, lagos, rios, afectando la biodiversidad y vida acuática. </a:t>
            </a:r>
          </a:p>
        </p:txBody>
      </p:sp>
      <p:sp>
        <p:nvSpPr>
          <p:cNvPr id="10" name="TextBox 10"/>
          <p:cNvSpPr txBox="1"/>
          <p:nvPr/>
        </p:nvSpPr>
        <p:spPr>
          <a:xfrm>
            <a:off x="6435968" y="3739104"/>
            <a:ext cx="11678793" cy="2040891"/>
          </a:xfrm>
          <a:prstGeom prst="rect">
            <a:avLst/>
          </a:prstGeom>
        </p:spPr>
        <p:txBody>
          <a:bodyPr lIns="0" tIns="0" rIns="0" bIns="0" rtlCol="0" anchor="t">
            <a:spAutoFit/>
          </a:bodyPr>
          <a:lstStyle/>
          <a:p>
            <a:pPr algn="just">
              <a:lnSpc>
                <a:spcPts val="4059"/>
              </a:lnSpc>
            </a:pPr>
            <a:r>
              <a:rPr lang="en-US" sz="2899">
                <a:solidFill>
                  <a:srgbClr val="000000"/>
                </a:solidFill>
                <a:latin typeface="Open Sans"/>
                <a:ea typeface="Open Sans"/>
                <a:cs typeface="Open Sans"/>
                <a:sym typeface="Open Sans"/>
              </a:rPr>
              <a:t>Debido a que las corrientes marinas arrastran todos estos plásticos, se han formado grandes </a:t>
            </a:r>
            <a:r>
              <a:rPr lang="en-US" sz="2899" b="1">
                <a:solidFill>
                  <a:srgbClr val="000000"/>
                </a:solidFill>
                <a:latin typeface="Open Sans Bold"/>
                <a:ea typeface="Open Sans Bold"/>
                <a:cs typeface="Open Sans Bold"/>
                <a:sym typeface="Open Sans Bold"/>
              </a:rPr>
              <a:t>islas de basura</a:t>
            </a:r>
            <a:r>
              <a:rPr lang="en-US" sz="2899">
                <a:solidFill>
                  <a:srgbClr val="000000"/>
                </a:solidFill>
                <a:latin typeface="Open Sans"/>
                <a:ea typeface="Open Sans"/>
                <a:cs typeface="Open Sans"/>
                <a:sym typeface="Open Sans"/>
              </a:rPr>
              <a:t>, que  son gigantescos conglomerados de desechos plásticos, se encuentran el océano Pacífico, Indico, Atlántico.  </a:t>
            </a:r>
          </a:p>
        </p:txBody>
      </p:sp>
      <p:sp>
        <p:nvSpPr>
          <p:cNvPr id="11" name="TextBox 11"/>
          <p:cNvSpPr txBox="1"/>
          <p:nvPr/>
        </p:nvSpPr>
        <p:spPr>
          <a:xfrm>
            <a:off x="7457802" y="6370152"/>
            <a:ext cx="4639975" cy="726873"/>
          </a:xfrm>
          <a:prstGeom prst="rect">
            <a:avLst/>
          </a:prstGeom>
        </p:spPr>
        <p:txBody>
          <a:bodyPr lIns="0" tIns="0" rIns="0" bIns="0" rtlCol="0" anchor="t">
            <a:spAutoFit/>
          </a:bodyPr>
          <a:lstStyle/>
          <a:p>
            <a:pPr algn="ctr">
              <a:lnSpc>
                <a:spcPts val="5577"/>
              </a:lnSpc>
            </a:pPr>
            <a:r>
              <a:rPr lang="en-US" sz="4980">
                <a:solidFill>
                  <a:srgbClr val="FCC637"/>
                </a:solidFill>
                <a:latin typeface="Handelson Four"/>
                <a:ea typeface="Handelson Four"/>
                <a:cs typeface="Handelson Four"/>
                <a:sym typeface="Handelson Four"/>
              </a:rPr>
              <a:t>LAGO URU URU - ORURO</a:t>
            </a:r>
          </a:p>
        </p:txBody>
      </p:sp>
      <p:sp>
        <p:nvSpPr>
          <p:cNvPr id="12" name="TextBox 12"/>
          <p:cNvSpPr txBox="1"/>
          <p:nvPr/>
        </p:nvSpPr>
        <p:spPr>
          <a:xfrm>
            <a:off x="2237188" y="9334680"/>
            <a:ext cx="4639975" cy="726873"/>
          </a:xfrm>
          <a:prstGeom prst="rect">
            <a:avLst/>
          </a:prstGeom>
        </p:spPr>
        <p:txBody>
          <a:bodyPr lIns="0" tIns="0" rIns="0" bIns="0" rtlCol="0" anchor="t">
            <a:spAutoFit/>
          </a:bodyPr>
          <a:lstStyle/>
          <a:p>
            <a:pPr algn="ctr">
              <a:lnSpc>
                <a:spcPts val="5577"/>
              </a:lnSpc>
            </a:pPr>
            <a:r>
              <a:rPr lang="en-US" sz="4980">
                <a:solidFill>
                  <a:srgbClr val="FCC637"/>
                </a:solidFill>
                <a:latin typeface="Handelson Four"/>
                <a:ea typeface="Handelson Four"/>
                <a:cs typeface="Handelson Four"/>
                <a:sym typeface="Handelson Four"/>
              </a:rPr>
              <a:t>RÍO ROCHA</a:t>
            </a:r>
          </a:p>
        </p:txBody>
      </p:sp>
      <p:sp>
        <p:nvSpPr>
          <p:cNvPr id="13" name="TextBox 13"/>
          <p:cNvSpPr txBox="1"/>
          <p:nvPr/>
        </p:nvSpPr>
        <p:spPr>
          <a:xfrm>
            <a:off x="14666731" y="9334680"/>
            <a:ext cx="4639975" cy="726873"/>
          </a:xfrm>
          <a:prstGeom prst="rect">
            <a:avLst/>
          </a:prstGeom>
        </p:spPr>
        <p:txBody>
          <a:bodyPr lIns="0" tIns="0" rIns="0" bIns="0" rtlCol="0" anchor="t">
            <a:spAutoFit/>
          </a:bodyPr>
          <a:lstStyle/>
          <a:p>
            <a:pPr algn="ctr">
              <a:lnSpc>
                <a:spcPts val="5577"/>
              </a:lnSpc>
            </a:pPr>
            <a:r>
              <a:rPr lang="en-US" sz="4980">
                <a:solidFill>
                  <a:srgbClr val="FCC637"/>
                </a:solidFill>
                <a:latin typeface="Handelson Four"/>
                <a:ea typeface="Handelson Four"/>
                <a:cs typeface="Handelson Four"/>
                <a:sym typeface="Handelson Four"/>
              </a:rPr>
              <a:t>RÍO ROCHA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Freeform 3"/>
          <p:cNvSpPr/>
          <p:nvPr/>
        </p:nvSpPr>
        <p:spPr>
          <a:xfrm rot="-4834560" flipH="1" flipV="1">
            <a:off x="11444423" y="1798757"/>
            <a:ext cx="11526511" cy="7548828"/>
          </a:xfrm>
          <a:custGeom>
            <a:avLst/>
            <a:gdLst/>
            <a:ahLst/>
            <a:cxnLst/>
            <a:rect l="l" t="t" r="r" b="b"/>
            <a:pathLst>
              <a:path w="11526511" h="7548828">
                <a:moveTo>
                  <a:pt x="11526511" y="7548829"/>
                </a:moveTo>
                <a:lnTo>
                  <a:pt x="0" y="7548829"/>
                </a:lnTo>
                <a:lnTo>
                  <a:pt x="0" y="0"/>
                </a:lnTo>
                <a:lnTo>
                  <a:pt x="11526511" y="0"/>
                </a:lnTo>
                <a:lnTo>
                  <a:pt x="11526511" y="7548829"/>
                </a:lnTo>
                <a:close/>
              </a:path>
            </a:pathLst>
          </a:custGeom>
          <a:blipFill>
            <a:blip r:embed="rId3"/>
            <a:stretch>
              <a:fillRect l="-52815" t="-67492" r="-81109" b="-16458"/>
            </a:stretch>
          </a:blipFill>
        </p:spPr>
      </p:sp>
      <p:sp>
        <p:nvSpPr>
          <p:cNvPr id="4" name="Freeform 4"/>
          <p:cNvSpPr/>
          <p:nvPr/>
        </p:nvSpPr>
        <p:spPr>
          <a:xfrm rot="-1472914">
            <a:off x="15080234" y="-409670"/>
            <a:ext cx="4254888" cy="5607760"/>
          </a:xfrm>
          <a:custGeom>
            <a:avLst/>
            <a:gdLst/>
            <a:ahLst/>
            <a:cxnLst/>
            <a:rect l="l" t="t" r="r" b="b"/>
            <a:pathLst>
              <a:path w="4254888" h="5607760">
                <a:moveTo>
                  <a:pt x="0" y="0"/>
                </a:moveTo>
                <a:lnTo>
                  <a:pt x="4254888" y="0"/>
                </a:lnTo>
                <a:lnTo>
                  <a:pt x="4254888" y="5607760"/>
                </a:lnTo>
                <a:lnTo>
                  <a:pt x="0" y="5607760"/>
                </a:lnTo>
                <a:lnTo>
                  <a:pt x="0" y="0"/>
                </a:lnTo>
                <a:close/>
              </a:path>
            </a:pathLst>
          </a:custGeom>
          <a:blipFill>
            <a:blip r:embed="rId4"/>
            <a:stretch>
              <a:fillRect/>
            </a:stretch>
          </a:blipFill>
        </p:spPr>
      </p:sp>
      <p:grpSp>
        <p:nvGrpSpPr>
          <p:cNvPr id="5" name="Group 5"/>
          <p:cNvGrpSpPr>
            <a:grpSpLocks noChangeAspect="1"/>
          </p:cNvGrpSpPr>
          <p:nvPr/>
        </p:nvGrpSpPr>
        <p:grpSpPr>
          <a:xfrm rot="295007">
            <a:off x="10613490" y="1782943"/>
            <a:ext cx="6721113" cy="6721113"/>
            <a:chOff x="0" y="0"/>
            <a:chExt cx="19050000" cy="19050000"/>
          </a:xfrm>
        </p:grpSpPr>
        <p:sp>
          <p:nvSpPr>
            <p:cNvPr id="6" name="Freeform 6"/>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5"/>
              <a:stretch>
                <a:fillRect l="-50000" r="-50000"/>
              </a:stretch>
            </a:blipFill>
          </p:spPr>
        </p:sp>
        <p:sp>
          <p:nvSpPr>
            <p:cNvPr id="7" name="Freeform 7"/>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6"/>
              <a:stretch>
                <a:fillRect/>
              </a:stretch>
            </a:blipFill>
          </p:spPr>
        </p:sp>
      </p:grpSp>
      <p:sp>
        <p:nvSpPr>
          <p:cNvPr id="8" name="Freeform 8"/>
          <p:cNvSpPr/>
          <p:nvPr/>
        </p:nvSpPr>
        <p:spPr>
          <a:xfrm>
            <a:off x="1315758" y="1336337"/>
            <a:ext cx="7828242" cy="1858297"/>
          </a:xfrm>
          <a:custGeom>
            <a:avLst/>
            <a:gdLst/>
            <a:ahLst/>
            <a:cxnLst/>
            <a:rect l="l" t="t" r="r" b="b"/>
            <a:pathLst>
              <a:path w="7828242" h="1858297">
                <a:moveTo>
                  <a:pt x="0" y="0"/>
                </a:moveTo>
                <a:lnTo>
                  <a:pt x="7828242" y="0"/>
                </a:lnTo>
                <a:lnTo>
                  <a:pt x="7828242" y="1858297"/>
                </a:lnTo>
                <a:lnTo>
                  <a:pt x="0" y="1858297"/>
                </a:lnTo>
                <a:lnTo>
                  <a:pt x="0" y="0"/>
                </a:lnTo>
                <a:close/>
              </a:path>
            </a:pathLst>
          </a:custGeom>
          <a:blipFill>
            <a:blip r:embed="rId7"/>
            <a:stretch>
              <a:fillRect t="-79938" b="-12787"/>
            </a:stretch>
          </a:blipFill>
          <a:ln cap="sq">
            <a:noFill/>
            <a:prstDash val="solid"/>
            <a:miter/>
          </a:ln>
        </p:spPr>
      </p:sp>
      <p:sp>
        <p:nvSpPr>
          <p:cNvPr id="9" name="Freeform 9"/>
          <p:cNvSpPr/>
          <p:nvPr/>
        </p:nvSpPr>
        <p:spPr>
          <a:xfrm>
            <a:off x="4021949" y="976154"/>
            <a:ext cx="2415861" cy="720366"/>
          </a:xfrm>
          <a:custGeom>
            <a:avLst/>
            <a:gdLst/>
            <a:ahLst/>
            <a:cxnLst/>
            <a:rect l="l" t="t" r="r" b="b"/>
            <a:pathLst>
              <a:path w="2415861" h="720366">
                <a:moveTo>
                  <a:pt x="0" y="0"/>
                </a:moveTo>
                <a:lnTo>
                  <a:pt x="2415861" y="0"/>
                </a:lnTo>
                <a:lnTo>
                  <a:pt x="2415861" y="720366"/>
                </a:lnTo>
                <a:lnTo>
                  <a:pt x="0" y="7203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rot="1993301">
            <a:off x="14209090" y="7984832"/>
            <a:ext cx="2815166" cy="2979012"/>
          </a:xfrm>
          <a:custGeom>
            <a:avLst/>
            <a:gdLst/>
            <a:ahLst/>
            <a:cxnLst/>
            <a:rect l="l" t="t" r="r" b="b"/>
            <a:pathLst>
              <a:path w="2815166" h="2979012">
                <a:moveTo>
                  <a:pt x="0" y="0"/>
                </a:moveTo>
                <a:lnTo>
                  <a:pt x="2815166" y="0"/>
                </a:lnTo>
                <a:lnTo>
                  <a:pt x="2815166" y="2979011"/>
                </a:lnTo>
                <a:lnTo>
                  <a:pt x="0" y="2979011"/>
                </a:lnTo>
                <a:lnTo>
                  <a:pt x="0" y="0"/>
                </a:lnTo>
                <a:close/>
              </a:path>
            </a:pathLst>
          </a:custGeom>
          <a:blipFill>
            <a:blip r:embed="rId10"/>
            <a:stretch>
              <a:fillRect/>
            </a:stretch>
          </a:blipFill>
        </p:spPr>
      </p:sp>
      <p:sp>
        <p:nvSpPr>
          <p:cNvPr id="11" name="TextBox 11"/>
          <p:cNvSpPr txBox="1"/>
          <p:nvPr/>
        </p:nvSpPr>
        <p:spPr>
          <a:xfrm>
            <a:off x="1551105" y="1886379"/>
            <a:ext cx="7357548" cy="1101417"/>
          </a:xfrm>
          <a:prstGeom prst="rect">
            <a:avLst/>
          </a:prstGeom>
        </p:spPr>
        <p:txBody>
          <a:bodyPr lIns="0" tIns="0" rIns="0" bIns="0" rtlCol="0" anchor="t">
            <a:spAutoFit/>
          </a:bodyPr>
          <a:lstStyle/>
          <a:p>
            <a:pPr marL="0" lvl="0" indent="0" algn="ctr">
              <a:lnSpc>
                <a:spcPts val="8455"/>
              </a:lnSpc>
            </a:pPr>
            <a:r>
              <a:rPr lang="en-US" sz="7829">
                <a:solidFill>
                  <a:srgbClr val="000000"/>
                </a:solidFill>
                <a:latin typeface="Handelson Three"/>
                <a:ea typeface="Handelson Three"/>
                <a:cs typeface="Handelson Three"/>
                <a:sym typeface="Handelson Three"/>
              </a:rPr>
              <a:t>En el aire</a:t>
            </a:r>
          </a:p>
        </p:txBody>
      </p:sp>
      <p:sp>
        <p:nvSpPr>
          <p:cNvPr id="12" name="TextBox 12"/>
          <p:cNvSpPr txBox="1"/>
          <p:nvPr/>
        </p:nvSpPr>
        <p:spPr>
          <a:xfrm>
            <a:off x="542192" y="3780280"/>
            <a:ext cx="9375374" cy="2077601"/>
          </a:xfrm>
          <a:prstGeom prst="rect">
            <a:avLst/>
          </a:prstGeom>
        </p:spPr>
        <p:txBody>
          <a:bodyPr lIns="0" tIns="0" rIns="0" bIns="0" rtlCol="0" anchor="t">
            <a:spAutoFit/>
          </a:bodyPr>
          <a:lstStyle/>
          <a:p>
            <a:pPr algn="just">
              <a:lnSpc>
                <a:spcPts val="4136"/>
              </a:lnSpc>
            </a:pPr>
            <a:r>
              <a:rPr lang="en-US" sz="2954">
                <a:solidFill>
                  <a:srgbClr val="000000"/>
                </a:solidFill>
                <a:latin typeface="Open Sans"/>
                <a:ea typeface="Open Sans"/>
                <a:cs typeface="Open Sans"/>
                <a:sym typeface="Open Sans"/>
              </a:rPr>
              <a:t>Si hablamos sobre cómo influye el plástico en el medio ambiente y en concreto en el aire, tenemos que diferenciar entre su </a:t>
            </a:r>
            <a:r>
              <a:rPr lang="en-US" sz="2954" b="1">
                <a:solidFill>
                  <a:srgbClr val="000000"/>
                </a:solidFill>
                <a:latin typeface="Open Sans Bold"/>
                <a:ea typeface="Open Sans Bold"/>
                <a:cs typeface="Open Sans Bold"/>
                <a:sym typeface="Open Sans Bold"/>
              </a:rPr>
              <a:t>fabricación</a:t>
            </a:r>
            <a:r>
              <a:rPr lang="en-US" sz="2954">
                <a:solidFill>
                  <a:srgbClr val="000000"/>
                </a:solidFill>
                <a:latin typeface="Open Sans"/>
                <a:ea typeface="Open Sans"/>
                <a:cs typeface="Open Sans"/>
                <a:sym typeface="Open Sans"/>
              </a:rPr>
              <a:t> y cuando estos son </a:t>
            </a:r>
            <a:r>
              <a:rPr lang="en-US" sz="2954" b="1">
                <a:solidFill>
                  <a:srgbClr val="000000"/>
                </a:solidFill>
                <a:latin typeface="Open Sans Bold"/>
                <a:ea typeface="Open Sans Bold"/>
                <a:cs typeface="Open Sans Bold"/>
                <a:sym typeface="Open Sans Bold"/>
              </a:rPr>
              <a:t>incinerados </a:t>
            </a:r>
            <a:r>
              <a:rPr lang="en-US" sz="2954">
                <a:solidFill>
                  <a:srgbClr val="000000"/>
                </a:solidFill>
                <a:latin typeface="Open Sans"/>
                <a:ea typeface="Open Sans"/>
                <a:cs typeface="Open Sans"/>
                <a:sym typeface="Open Sans"/>
              </a:rPr>
              <a:t>en fábricas o quemados al aire libre. </a:t>
            </a:r>
          </a:p>
        </p:txBody>
      </p:sp>
      <p:sp>
        <p:nvSpPr>
          <p:cNvPr id="13" name="TextBox 13"/>
          <p:cNvSpPr txBox="1"/>
          <p:nvPr/>
        </p:nvSpPr>
        <p:spPr>
          <a:xfrm>
            <a:off x="542192" y="6348986"/>
            <a:ext cx="9375374" cy="3125351"/>
          </a:xfrm>
          <a:prstGeom prst="rect">
            <a:avLst/>
          </a:prstGeom>
        </p:spPr>
        <p:txBody>
          <a:bodyPr lIns="0" tIns="0" rIns="0" bIns="0" rtlCol="0" anchor="t">
            <a:spAutoFit/>
          </a:bodyPr>
          <a:lstStyle/>
          <a:p>
            <a:pPr algn="just">
              <a:lnSpc>
                <a:spcPts val="4136"/>
              </a:lnSpc>
            </a:pPr>
            <a:r>
              <a:rPr lang="en-US" sz="2954">
                <a:solidFill>
                  <a:srgbClr val="000000"/>
                </a:solidFill>
                <a:latin typeface="Open Sans"/>
                <a:ea typeface="Open Sans"/>
                <a:cs typeface="Open Sans"/>
                <a:sym typeface="Open Sans"/>
              </a:rPr>
              <a:t>Ambos procesos son las dos grandes fuentes de contaminación en este medio. Tanto en un caso como en el otro, se liberan</a:t>
            </a:r>
            <a:r>
              <a:rPr lang="en-US" sz="2954" b="1">
                <a:solidFill>
                  <a:srgbClr val="000000"/>
                </a:solidFill>
                <a:latin typeface="Open Sans Bold"/>
                <a:ea typeface="Open Sans Bold"/>
                <a:cs typeface="Open Sans Bold"/>
                <a:sym typeface="Open Sans Bold"/>
              </a:rPr>
              <a:t> toxinas bastante perjudiciales </a:t>
            </a:r>
            <a:r>
              <a:rPr lang="en-US" sz="2954">
                <a:solidFill>
                  <a:srgbClr val="000000"/>
                </a:solidFill>
                <a:latin typeface="Open Sans"/>
                <a:ea typeface="Open Sans"/>
                <a:cs typeface="Open Sans"/>
                <a:sym typeface="Open Sans"/>
              </a:rPr>
              <a:t>para nuestro entorno y salud, provocando diversas enfermedades crónicas y hasta muertes relacionadas con esto.</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FD6F0"/>
        </a:solidFill>
        <a:effectLst/>
      </p:bgPr>
    </p:bg>
    <p:spTree>
      <p:nvGrpSpPr>
        <p:cNvPr id="1" name=""/>
        <p:cNvGrpSpPr/>
        <p:nvPr/>
      </p:nvGrpSpPr>
      <p:grpSpPr>
        <a:xfrm>
          <a:off x="0" y="0"/>
          <a:ext cx="0" cy="0"/>
          <a:chOff x="0" y="0"/>
          <a:chExt cx="0" cy="0"/>
        </a:xfrm>
      </p:grpSpPr>
      <p:grpSp>
        <p:nvGrpSpPr>
          <p:cNvPr id="2" name="Group 2"/>
          <p:cNvGrpSpPr/>
          <p:nvPr/>
        </p:nvGrpSpPr>
        <p:grpSpPr>
          <a:xfrm>
            <a:off x="350238" y="3000075"/>
            <a:ext cx="4602714" cy="5209231"/>
            <a:chOff x="0" y="0"/>
            <a:chExt cx="1212238" cy="1371978"/>
          </a:xfrm>
        </p:grpSpPr>
        <p:sp>
          <p:nvSpPr>
            <p:cNvPr id="3" name="Freeform 3"/>
            <p:cNvSpPr/>
            <p:nvPr/>
          </p:nvSpPr>
          <p:spPr>
            <a:xfrm>
              <a:off x="0" y="0"/>
              <a:ext cx="1212238" cy="1371978"/>
            </a:xfrm>
            <a:custGeom>
              <a:avLst/>
              <a:gdLst/>
              <a:ahLst/>
              <a:cxnLst/>
              <a:rect l="l" t="t" r="r" b="b"/>
              <a:pathLst>
                <a:path w="1212238" h="1371978">
                  <a:moveTo>
                    <a:pt x="85784" y="0"/>
                  </a:moveTo>
                  <a:lnTo>
                    <a:pt x="1126454" y="0"/>
                  </a:lnTo>
                  <a:cubicBezTo>
                    <a:pt x="1149205" y="0"/>
                    <a:pt x="1171025" y="9038"/>
                    <a:pt x="1187112" y="25125"/>
                  </a:cubicBezTo>
                  <a:cubicBezTo>
                    <a:pt x="1203200" y="41213"/>
                    <a:pt x="1212238" y="63032"/>
                    <a:pt x="1212238" y="85784"/>
                  </a:cubicBezTo>
                  <a:lnTo>
                    <a:pt x="1212238" y="1286195"/>
                  </a:lnTo>
                  <a:cubicBezTo>
                    <a:pt x="1212238" y="1308946"/>
                    <a:pt x="1203200" y="1330765"/>
                    <a:pt x="1187112" y="1346853"/>
                  </a:cubicBezTo>
                  <a:cubicBezTo>
                    <a:pt x="1171025" y="1362941"/>
                    <a:pt x="1149205" y="1371978"/>
                    <a:pt x="1126454" y="1371978"/>
                  </a:cubicBezTo>
                  <a:lnTo>
                    <a:pt x="85784" y="1371978"/>
                  </a:lnTo>
                  <a:cubicBezTo>
                    <a:pt x="63032" y="1371978"/>
                    <a:pt x="41213" y="1362941"/>
                    <a:pt x="25125" y="1346853"/>
                  </a:cubicBezTo>
                  <a:cubicBezTo>
                    <a:pt x="9038" y="1330765"/>
                    <a:pt x="0" y="1308946"/>
                    <a:pt x="0" y="1286195"/>
                  </a:cubicBezTo>
                  <a:lnTo>
                    <a:pt x="0" y="85784"/>
                  </a:lnTo>
                  <a:cubicBezTo>
                    <a:pt x="0" y="63032"/>
                    <a:pt x="9038" y="41213"/>
                    <a:pt x="25125" y="25125"/>
                  </a:cubicBezTo>
                  <a:cubicBezTo>
                    <a:pt x="41213" y="9038"/>
                    <a:pt x="63032" y="0"/>
                    <a:pt x="85784" y="0"/>
                  </a:cubicBezTo>
                  <a:close/>
                </a:path>
              </a:pathLst>
            </a:custGeom>
            <a:solidFill>
              <a:srgbClr val="FFFFFF"/>
            </a:solidFill>
            <a:ln w="38100" cap="rnd">
              <a:solidFill>
                <a:srgbClr val="000000"/>
              </a:solidFill>
              <a:prstDash val="lgDash"/>
              <a:round/>
            </a:ln>
          </p:spPr>
        </p:sp>
        <p:sp>
          <p:nvSpPr>
            <p:cNvPr id="4" name="TextBox 4"/>
            <p:cNvSpPr txBox="1"/>
            <p:nvPr/>
          </p:nvSpPr>
          <p:spPr>
            <a:xfrm>
              <a:off x="0" y="-76200"/>
              <a:ext cx="1212238" cy="1448178"/>
            </a:xfrm>
            <a:prstGeom prst="rect">
              <a:avLst/>
            </a:prstGeom>
          </p:spPr>
          <p:txBody>
            <a:bodyPr lIns="50800" tIns="50800" rIns="50800" bIns="50800" rtlCol="0" anchor="ctr"/>
            <a:lstStyle/>
            <a:p>
              <a:pPr algn="l">
                <a:lnSpc>
                  <a:spcPts val="5599"/>
                </a:lnSpc>
              </a:pPr>
              <a:r>
                <a:rPr lang="en-US" sz="3999" b="1">
                  <a:solidFill>
                    <a:srgbClr val="000000"/>
                  </a:solidFill>
                  <a:latin typeface="Open Sans Bold"/>
                  <a:ea typeface="Open Sans Bold"/>
                  <a:cs typeface="Open Sans Bold"/>
                  <a:sym typeface="Open Sans Bold"/>
                </a:rPr>
                <a:t>A: </a:t>
              </a:r>
              <a:r>
                <a:rPr lang="en-US" sz="3999">
                  <a:solidFill>
                    <a:srgbClr val="000000"/>
                  </a:solidFill>
                  <a:latin typeface="Open Sans"/>
                  <a:ea typeface="Open Sans"/>
                  <a:cs typeface="Open Sans"/>
                  <a:sym typeface="Open Sans"/>
                </a:rPr>
                <a:t>1 a 3 meses. </a:t>
              </a:r>
            </a:p>
            <a:p>
              <a:pPr algn="l">
                <a:lnSpc>
                  <a:spcPts val="5599"/>
                </a:lnSpc>
              </a:pPr>
              <a:r>
                <a:rPr lang="en-US" sz="3999" b="1">
                  <a:solidFill>
                    <a:srgbClr val="000000"/>
                  </a:solidFill>
                  <a:latin typeface="Open Sans Bold"/>
                  <a:ea typeface="Open Sans Bold"/>
                  <a:cs typeface="Open Sans Bold"/>
                  <a:sym typeface="Open Sans Bold"/>
                </a:rPr>
                <a:t>B: </a:t>
              </a:r>
              <a:r>
                <a:rPr lang="en-US" sz="3999">
                  <a:solidFill>
                    <a:srgbClr val="000000"/>
                  </a:solidFill>
                  <a:latin typeface="Open Sans"/>
                  <a:ea typeface="Open Sans"/>
                  <a:cs typeface="Open Sans"/>
                  <a:sym typeface="Open Sans"/>
                </a:rPr>
                <a:t>3 a 6 meses.</a:t>
              </a:r>
            </a:p>
            <a:p>
              <a:pPr algn="l">
                <a:lnSpc>
                  <a:spcPts val="5599"/>
                </a:lnSpc>
              </a:pPr>
              <a:r>
                <a:rPr lang="en-US" sz="3999" b="1">
                  <a:solidFill>
                    <a:srgbClr val="000000"/>
                  </a:solidFill>
                  <a:latin typeface="Open Sans Bold"/>
                  <a:ea typeface="Open Sans Bold"/>
                  <a:cs typeface="Open Sans Bold"/>
                  <a:sym typeface="Open Sans Bold"/>
                </a:rPr>
                <a:t>C: </a:t>
              </a:r>
              <a:r>
                <a:rPr lang="en-US" sz="3999">
                  <a:solidFill>
                    <a:srgbClr val="000000"/>
                  </a:solidFill>
                  <a:latin typeface="Open Sans"/>
                  <a:ea typeface="Open Sans"/>
                  <a:cs typeface="Open Sans"/>
                  <a:sym typeface="Open Sans"/>
                </a:rPr>
                <a:t>1a 5 años. </a:t>
              </a:r>
            </a:p>
            <a:p>
              <a:pPr algn="l">
                <a:lnSpc>
                  <a:spcPts val="5599"/>
                </a:lnSpc>
              </a:pPr>
              <a:r>
                <a:rPr lang="en-US" sz="3999" b="1">
                  <a:solidFill>
                    <a:srgbClr val="000000"/>
                  </a:solidFill>
                  <a:latin typeface="Open Sans Bold"/>
                  <a:ea typeface="Open Sans Bold"/>
                  <a:cs typeface="Open Sans Bold"/>
                  <a:sym typeface="Open Sans Bold"/>
                </a:rPr>
                <a:t>D: </a:t>
              </a:r>
              <a:r>
                <a:rPr lang="en-US" sz="3999">
                  <a:solidFill>
                    <a:srgbClr val="000000"/>
                  </a:solidFill>
                  <a:latin typeface="Open Sans"/>
                  <a:ea typeface="Open Sans"/>
                  <a:cs typeface="Open Sans"/>
                  <a:sym typeface="Open Sans"/>
                </a:rPr>
                <a:t>5 a 20 años.</a:t>
              </a:r>
            </a:p>
            <a:p>
              <a:pPr algn="l">
                <a:lnSpc>
                  <a:spcPts val="5599"/>
                </a:lnSpc>
              </a:pPr>
              <a:r>
                <a:rPr lang="en-US" sz="3999" b="1">
                  <a:solidFill>
                    <a:srgbClr val="000000"/>
                  </a:solidFill>
                  <a:latin typeface="Open Sans Bold"/>
                  <a:ea typeface="Open Sans Bold"/>
                  <a:cs typeface="Open Sans Bold"/>
                  <a:sym typeface="Open Sans Bold"/>
                </a:rPr>
                <a:t>E: </a:t>
              </a:r>
              <a:r>
                <a:rPr lang="en-US" sz="3999">
                  <a:solidFill>
                    <a:srgbClr val="000000"/>
                  </a:solidFill>
                  <a:latin typeface="Open Sans"/>
                  <a:ea typeface="Open Sans"/>
                  <a:cs typeface="Open Sans"/>
                  <a:sym typeface="Open Sans"/>
                </a:rPr>
                <a:t>10 a 50 años. </a:t>
              </a:r>
            </a:p>
            <a:p>
              <a:pPr algn="l">
                <a:lnSpc>
                  <a:spcPts val="5599"/>
                </a:lnSpc>
              </a:pPr>
              <a:r>
                <a:rPr lang="en-US" sz="3999" b="1">
                  <a:solidFill>
                    <a:srgbClr val="000000"/>
                  </a:solidFill>
                  <a:latin typeface="Open Sans Bold"/>
                  <a:ea typeface="Open Sans Bold"/>
                  <a:cs typeface="Open Sans Bold"/>
                  <a:sym typeface="Open Sans Bold"/>
                </a:rPr>
                <a:t>F:  </a:t>
              </a:r>
              <a:r>
                <a:rPr lang="en-US" sz="3999">
                  <a:solidFill>
                    <a:srgbClr val="000000"/>
                  </a:solidFill>
                  <a:latin typeface="Open Sans"/>
                  <a:ea typeface="Open Sans"/>
                  <a:cs typeface="Open Sans"/>
                  <a:sym typeface="Open Sans"/>
                </a:rPr>
                <a:t>100 a 300 años. </a:t>
              </a:r>
            </a:p>
            <a:p>
              <a:pPr algn="l">
                <a:lnSpc>
                  <a:spcPts val="5599"/>
                </a:lnSpc>
              </a:pPr>
              <a:r>
                <a:rPr lang="en-US" sz="3999" b="1">
                  <a:solidFill>
                    <a:srgbClr val="000000"/>
                  </a:solidFill>
                  <a:latin typeface="Open Sans Bold"/>
                  <a:ea typeface="Open Sans Bold"/>
                  <a:cs typeface="Open Sans Bold"/>
                  <a:sym typeface="Open Sans Bold"/>
                </a:rPr>
                <a:t>G: </a:t>
              </a:r>
              <a:r>
                <a:rPr lang="en-US" sz="3999">
                  <a:solidFill>
                    <a:srgbClr val="000000"/>
                  </a:solidFill>
                  <a:latin typeface="Open Sans"/>
                  <a:ea typeface="Open Sans"/>
                  <a:cs typeface="Open Sans"/>
                  <a:sym typeface="Open Sans"/>
                </a:rPr>
                <a:t>300 a 600 años. </a:t>
              </a:r>
            </a:p>
          </p:txBody>
        </p:sp>
      </p:grpSp>
      <p:grpSp>
        <p:nvGrpSpPr>
          <p:cNvPr id="5" name="Group 5"/>
          <p:cNvGrpSpPr/>
          <p:nvPr/>
        </p:nvGrpSpPr>
        <p:grpSpPr>
          <a:xfrm>
            <a:off x="5250728" y="-1262645"/>
            <a:ext cx="12008572" cy="11549645"/>
            <a:chOff x="0" y="0"/>
            <a:chExt cx="16011429" cy="15399527"/>
          </a:xfrm>
        </p:grpSpPr>
        <p:sp>
          <p:nvSpPr>
            <p:cNvPr id="6" name="Freeform 6"/>
            <p:cNvSpPr/>
            <p:nvPr/>
          </p:nvSpPr>
          <p:spPr>
            <a:xfrm>
              <a:off x="0" y="1771152"/>
              <a:ext cx="16011429" cy="13628375"/>
            </a:xfrm>
            <a:custGeom>
              <a:avLst/>
              <a:gdLst/>
              <a:ahLst/>
              <a:cxnLst/>
              <a:rect l="l" t="t" r="r" b="b"/>
              <a:pathLst>
                <a:path w="16011429" h="13628375">
                  <a:moveTo>
                    <a:pt x="0" y="0"/>
                  </a:moveTo>
                  <a:lnTo>
                    <a:pt x="16011429" y="0"/>
                  </a:lnTo>
                  <a:lnTo>
                    <a:pt x="16011429" y="13628375"/>
                  </a:lnTo>
                  <a:lnTo>
                    <a:pt x="0" y="13628375"/>
                  </a:lnTo>
                  <a:lnTo>
                    <a:pt x="0" y="0"/>
                  </a:lnTo>
                  <a:close/>
                </a:path>
              </a:pathLst>
            </a:custGeom>
            <a:blipFill>
              <a:blip r:embed="rId3"/>
              <a:stretch>
                <a:fillRect t="-12996"/>
              </a:stretch>
            </a:blipFill>
          </p:spPr>
        </p:sp>
        <p:sp>
          <p:nvSpPr>
            <p:cNvPr id="7" name="TextBox 7"/>
            <p:cNvSpPr txBox="1"/>
            <p:nvPr/>
          </p:nvSpPr>
          <p:spPr>
            <a:xfrm>
              <a:off x="5688302" y="4421338"/>
              <a:ext cx="409050" cy="845226"/>
            </a:xfrm>
            <a:prstGeom prst="rect">
              <a:avLst/>
            </a:prstGeom>
          </p:spPr>
          <p:txBody>
            <a:bodyPr lIns="0" tIns="0" rIns="0" bIns="0" rtlCol="0" anchor="t">
              <a:spAutoFit/>
            </a:bodyPr>
            <a:lstStyle/>
            <a:p>
              <a:pPr algn="ctr">
                <a:lnSpc>
                  <a:spcPts val="5344"/>
                </a:lnSpc>
              </a:pPr>
              <a:r>
                <a:rPr lang="en-US" sz="3817">
                  <a:solidFill>
                    <a:srgbClr val="000000"/>
                  </a:solidFill>
                  <a:latin typeface="Open Sans"/>
                  <a:ea typeface="Open Sans"/>
                  <a:cs typeface="Open Sans"/>
                  <a:sym typeface="Open Sans"/>
                </a:rPr>
                <a:t>A</a:t>
              </a:r>
            </a:p>
          </p:txBody>
        </p:sp>
        <p:sp>
          <p:nvSpPr>
            <p:cNvPr id="8" name="TextBox 8"/>
            <p:cNvSpPr txBox="1"/>
            <p:nvPr/>
          </p:nvSpPr>
          <p:spPr>
            <a:xfrm>
              <a:off x="8433192" y="3879978"/>
              <a:ext cx="359501" cy="845226"/>
            </a:xfrm>
            <a:prstGeom prst="rect">
              <a:avLst/>
            </a:prstGeom>
          </p:spPr>
          <p:txBody>
            <a:bodyPr lIns="0" tIns="0" rIns="0" bIns="0" rtlCol="0" anchor="t">
              <a:spAutoFit/>
            </a:bodyPr>
            <a:lstStyle/>
            <a:p>
              <a:pPr algn="ctr">
                <a:lnSpc>
                  <a:spcPts val="5344"/>
                </a:lnSpc>
              </a:pPr>
              <a:r>
                <a:rPr lang="en-US" sz="3817">
                  <a:solidFill>
                    <a:srgbClr val="000000"/>
                  </a:solidFill>
                  <a:latin typeface="Open Sans"/>
                  <a:ea typeface="Open Sans"/>
                  <a:cs typeface="Open Sans"/>
                  <a:sym typeface="Open Sans"/>
                </a:rPr>
                <a:t>E</a:t>
              </a:r>
            </a:p>
          </p:txBody>
        </p:sp>
        <p:sp>
          <p:nvSpPr>
            <p:cNvPr id="9" name="TextBox 9"/>
            <p:cNvSpPr txBox="1"/>
            <p:nvPr/>
          </p:nvSpPr>
          <p:spPr>
            <a:xfrm>
              <a:off x="11404268" y="4464115"/>
              <a:ext cx="359501" cy="845226"/>
            </a:xfrm>
            <a:prstGeom prst="rect">
              <a:avLst/>
            </a:prstGeom>
          </p:spPr>
          <p:txBody>
            <a:bodyPr lIns="0" tIns="0" rIns="0" bIns="0" rtlCol="0" anchor="t">
              <a:spAutoFit/>
            </a:bodyPr>
            <a:lstStyle/>
            <a:p>
              <a:pPr algn="ctr">
                <a:lnSpc>
                  <a:spcPts val="5344"/>
                </a:lnSpc>
              </a:pPr>
              <a:r>
                <a:rPr lang="en-US" sz="3817">
                  <a:solidFill>
                    <a:srgbClr val="000000"/>
                  </a:solidFill>
                  <a:latin typeface="Open Sans"/>
                  <a:ea typeface="Open Sans"/>
                  <a:cs typeface="Open Sans"/>
                  <a:sym typeface="Open Sans"/>
                </a:rPr>
                <a:t>E</a:t>
              </a:r>
            </a:p>
          </p:txBody>
        </p:sp>
        <p:sp>
          <p:nvSpPr>
            <p:cNvPr id="10" name="TextBox 10"/>
            <p:cNvSpPr txBox="1"/>
            <p:nvPr/>
          </p:nvSpPr>
          <p:spPr>
            <a:xfrm>
              <a:off x="14021029" y="3879978"/>
              <a:ext cx="407802" cy="845226"/>
            </a:xfrm>
            <a:prstGeom prst="rect">
              <a:avLst/>
            </a:prstGeom>
          </p:spPr>
          <p:txBody>
            <a:bodyPr lIns="0" tIns="0" rIns="0" bIns="0" rtlCol="0" anchor="t">
              <a:spAutoFit/>
            </a:bodyPr>
            <a:lstStyle/>
            <a:p>
              <a:pPr algn="ctr">
                <a:lnSpc>
                  <a:spcPts val="5344"/>
                </a:lnSpc>
              </a:pPr>
              <a:r>
                <a:rPr lang="en-US" sz="3817">
                  <a:solidFill>
                    <a:srgbClr val="000000"/>
                  </a:solidFill>
                  <a:latin typeface="Open Sans"/>
                  <a:ea typeface="Open Sans"/>
                  <a:cs typeface="Open Sans"/>
                  <a:sym typeface="Open Sans"/>
                </a:rPr>
                <a:t>C</a:t>
              </a:r>
            </a:p>
          </p:txBody>
        </p:sp>
        <p:sp>
          <p:nvSpPr>
            <p:cNvPr id="11" name="TextBox 11"/>
            <p:cNvSpPr txBox="1"/>
            <p:nvPr/>
          </p:nvSpPr>
          <p:spPr>
            <a:xfrm>
              <a:off x="2815834" y="7025168"/>
              <a:ext cx="359501" cy="845226"/>
            </a:xfrm>
            <a:prstGeom prst="rect">
              <a:avLst/>
            </a:prstGeom>
          </p:spPr>
          <p:txBody>
            <a:bodyPr lIns="0" tIns="0" rIns="0" bIns="0" rtlCol="0" anchor="t">
              <a:spAutoFit/>
            </a:bodyPr>
            <a:lstStyle/>
            <a:p>
              <a:pPr algn="ctr">
                <a:lnSpc>
                  <a:spcPts val="5344"/>
                </a:lnSpc>
              </a:pPr>
              <a:r>
                <a:rPr lang="en-US" sz="3817">
                  <a:solidFill>
                    <a:srgbClr val="000000"/>
                  </a:solidFill>
                  <a:latin typeface="Open Sans"/>
                  <a:ea typeface="Open Sans"/>
                  <a:cs typeface="Open Sans"/>
                  <a:sym typeface="Open Sans"/>
                </a:rPr>
                <a:t>E</a:t>
              </a:r>
            </a:p>
          </p:txBody>
        </p:sp>
        <p:sp>
          <p:nvSpPr>
            <p:cNvPr id="12" name="TextBox 12"/>
            <p:cNvSpPr txBox="1"/>
            <p:nvPr/>
          </p:nvSpPr>
          <p:spPr>
            <a:xfrm>
              <a:off x="5635633" y="7595046"/>
              <a:ext cx="407802" cy="845226"/>
            </a:xfrm>
            <a:prstGeom prst="rect">
              <a:avLst/>
            </a:prstGeom>
          </p:spPr>
          <p:txBody>
            <a:bodyPr lIns="0" tIns="0" rIns="0" bIns="0" rtlCol="0" anchor="t">
              <a:spAutoFit/>
            </a:bodyPr>
            <a:lstStyle/>
            <a:p>
              <a:pPr algn="ctr">
                <a:lnSpc>
                  <a:spcPts val="5344"/>
                </a:lnSpc>
              </a:pPr>
              <a:r>
                <a:rPr lang="en-US" sz="3817">
                  <a:solidFill>
                    <a:srgbClr val="000000"/>
                  </a:solidFill>
                  <a:latin typeface="Open Sans"/>
                  <a:ea typeface="Open Sans"/>
                  <a:cs typeface="Open Sans"/>
                  <a:sym typeface="Open Sans"/>
                </a:rPr>
                <a:t>C</a:t>
              </a:r>
            </a:p>
          </p:txBody>
        </p:sp>
        <p:sp>
          <p:nvSpPr>
            <p:cNvPr id="13" name="TextBox 13"/>
            <p:cNvSpPr txBox="1"/>
            <p:nvPr/>
          </p:nvSpPr>
          <p:spPr>
            <a:xfrm>
              <a:off x="8377583" y="7025168"/>
              <a:ext cx="470719" cy="845226"/>
            </a:xfrm>
            <a:prstGeom prst="rect">
              <a:avLst/>
            </a:prstGeom>
          </p:spPr>
          <p:txBody>
            <a:bodyPr lIns="0" tIns="0" rIns="0" bIns="0" rtlCol="0" anchor="t">
              <a:spAutoFit/>
            </a:bodyPr>
            <a:lstStyle/>
            <a:p>
              <a:pPr algn="ctr">
                <a:lnSpc>
                  <a:spcPts val="5344"/>
                </a:lnSpc>
              </a:pPr>
              <a:r>
                <a:rPr lang="en-US" sz="3817">
                  <a:solidFill>
                    <a:srgbClr val="000000"/>
                  </a:solidFill>
                  <a:latin typeface="Open Sans"/>
                  <a:ea typeface="Open Sans"/>
                  <a:cs typeface="Open Sans"/>
                  <a:sym typeface="Open Sans"/>
                </a:rPr>
                <a:t>G</a:t>
              </a:r>
            </a:p>
          </p:txBody>
        </p:sp>
        <p:sp>
          <p:nvSpPr>
            <p:cNvPr id="14" name="TextBox 14"/>
            <p:cNvSpPr txBox="1"/>
            <p:nvPr/>
          </p:nvSpPr>
          <p:spPr>
            <a:xfrm>
              <a:off x="11397869" y="7623564"/>
              <a:ext cx="333656" cy="845226"/>
            </a:xfrm>
            <a:prstGeom prst="rect">
              <a:avLst/>
            </a:prstGeom>
          </p:spPr>
          <p:txBody>
            <a:bodyPr lIns="0" tIns="0" rIns="0" bIns="0" rtlCol="0" anchor="t">
              <a:spAutoFit/>
            </a:bodyPr>
            <a:lstStyle/>
            <a:p>
              <a:pPr algn="ctr">
                <a:lnSpc>
                  <a:spcPts val="5344"/>
                </a:lnSpc>
              </a:pPr>
              <a:r>
                <a:rPr lang="en-US" sz="3817">
                  <a:solidFill>
                    <a:srgbClr val="000000"/>
                  </a:solidFill>
                  <a:latin typeface="Open Sans"/>
                  <a:ea typeface="Open Sans"/>
                  <a:cs typeface="Open Sans"/>
                  <a:sym typeface="Open Sans"/>
                </a:rPr>
                <a:t>F</a:t>
              </a:r>
            </a:p>
          </p:txBody>
        </p:sp>
        <p:sp>
          <p:nvSpPr>
            <p:cNvPr id="15" name="TextBox 15"/>
            <p:cNvSpPr txBox="1"/>
            <p:nvPr/>
          </p:nvSpPr>
          <p:spPr>
            <a:xfrm>
              <a:off x="14052577" y="7025168"/>
              <a:ext cx="418853" cy="845226"/>
            </a:xfrm>
            <a:prstGeom prst="rect">
              <a:avLst/>
            </a:prstGeom>
          </p:spPr>
          <p:txBody>
            <a:bodyPr lIns="0" tIns="0" rIns="0" bIns="0" rtlCol="0" anchor="t">
              <a:spAutoFit/>
            </a:bodyPr>
            <a:lstStyle/>
            <a:p>
              <a:pPr algn="ctr">
                <a:lnSpc>
                  <a:spcPts val="5344"/>
                </a:lnSpc>
              </a:pPr>
              <a:r>
                <a:rPr lang="en-US" sz="3817">
                  <a:solidFill>
                    <a:srgbClr val="000000"/>
                  </a:solidFill>
                  <a:latin typeface="Open Sans"/>
                  <a:ea typeface="Open Sans"/>
                  <a:cs typeface="Open Sans"/>
                  <a:sym typeface="Open Sans"/>
                </a:rPr>
                <a:t>B</a:t>
              </a:r>
            </a:p>
          </p:txBody>
        </p:sp>
        <p:sp>
          <p:nvSpPr>
            <p:cNvPr id="16" name="TextBox 16"/>
            <p:cNvSpPr txBox="1"/>
            <p:nvPr/>
          </p:nvSpPr>
          <p:spPr>
            <a:xfrm>
              <a:off x="2820735" y="10291872"/>
              <a:ext cx="409050" cy="845226"/>
            </a:xfrm>
            <a:prstGeom prst="rect">
              <a:avLst/>
            </a:prstGeom>
          </p:spPr>
          <p:txBody>
            <a:bodyPr lIns="0" tIns="0" rIns="0" bIns="0" rtlCol="0" anchor="t">
              <a:spAutoFit/>
            </a:bodyPr>
            <a:lstStyle/>
            <a:p>
              <a:pPr algn="ctr">
                <a:lnSpc>
                  <a:spcPts val="5344"/>
                </a:lnSpc>
              </a:pPr>
              <a:r>
                <a:rPr lang="en-US" sz="3817">
                  <a:solidFill>
                    <a:srgbClr val="000000"/>
                  </a:solidFill>
                  <a:latin typeface="Open Sans"/>
                  <a:ea typeface="Open Sans"/>
                  <a:cs typeface="Open Sans"/>
                  <a:sym typeface="Open Sans"/>
                </a:rPr>
                <a:t>A</a:t>
              </a:r>
            </a:p>
          </p:txBody>
        </p:sp>
        <p:sp>
          <p:nvSpPr>
            <p:cNvPr id="17" name="TextBox 17"/>
            <p:cNvSpPr txBox="1"/>
            <p:nvPr/>
          </p:nvSpPr>
          <p:spPr>
            <a:xfrm>
              <a:off x="5669676" y="10873624"/>
              <a:ext cx="359501" cy="845226"/>
            </a:xfrm>
            <a:prstGeom prst="rect">
              <a:avLst/>
            </a:prstGeom>
          </p:spPr>
          <p:txBody>
            <a:bodyPr lIns="0" tIns="0" rIns="0" bIns="0" rtlCol="0" anchor="t">
              <a:spAutoFit/>
            </a:bodyPr>
            <a:lstStyle/>
            <a:p>
              <a:pPr algn="ctr">
                <a:lnSpc>
                  <a:spcPts val="5344"/>
                </a:lnSpc>
              </a:pPr>
              <a:r>
                <a:rPr lang="en-US" sz="3817">
                  <a:solidFill>
                    <a:srgbClr val="000000"/>
                  </a:solidFill>
                  <a:latin typeface="Open Sans"/>
                  <a:ea typeface="Open Sans"/>
                  <a:cs typeface="Open Sans"/>
                  <a:sym typeface="Open Sans"/>
                </a:rPr>
                <a:t>E</a:t>
              </a:r>
            </a:p>
          </p:txBody>
        </p:sp>
        <p:sp>
          <p:nvSpPr>
            <p:cNvPr id="18" name="TextBox 18"/>
            <p:cNvSpPr txBox="1"/>
            <p:nvPr/>
          </p:nvSpPr>
          <p:spPr>
            <a:xfrm>
              <a:off x="8422676" y="10291872"/>
              <a:ext cx="409050" cy="845226"/>
            </a:xfrm>
            <a:prstGeom prst="rect">
              <a:avLst/>
            </a:prstGeom>
          </p:spPr>
          <p:txBody>
            <a:bodyPr lIns="0" tIns="0" rIns="0" bIns="0" rtlCol="0" anchor="t">
              <a:spAutoFit/>
            </a:bodyPr>
            <a:lstStyle/>
            <a:p>
              <a:pPr algn="ctr">
                <a:lnSpc>
                  <a:spcPts val="5344"/>
                </a:lnSpc>
              </a:pPr>
              <a:r>
                <a:rPr lang="en-US" sz="3817">
                  <a:solidFill>
                    <a:srgbClr val="000000"/>
                  </a:solidFill>
                  <a:latin typeface="Open Sans"/>
                  <a:ea typeface="Open Sans"/>
                  <a:cs typeface="Open Sans"/>
                  <a:sym typeface="Open Sans"/>
                </a:rPr>
                <a:t>A</a:t>
              </a:r>
            </a:p>
          </p:txBody>
        </p:sp>
        <p:sp>
          <p:nvSpPr>
            <p:cNvPr id="19" name="TextBox 19"/>
            <p:cNvSpPr txBox="1"/>
            <p:nvPr/>
          </p:nvSpPr>
          <p:spPr>
            <a:xfrm>
              <a:off x="11348658" y="10873624"/>
              <a:ext cx="470719" cy="845226"/>
            </a:xfrm>
            <a:prstGeom prst="rect">
              <a:avLst/>
            </a:prstGeom>
          </p:spPr>
          <p:txBody>
            <a:bodyPr lIns="0" tIns="0" rIns="0" bIns="0" rtlCol="0" anchor="t">
              <a:spAutoFit/>
            </a:bodyPr>
            <a:lstStyle/>
            <a:p>
              <a:pPr algn="ctr">
                <a:lnSpc>
                  <a:spcPts val="5344"/>
                </a:lnSpc>
              </a:pPr>
              <a:r>
                <a:rPr lang="en-US" sz="3817">
                  <a:solidFill>
                    <a:srgbClr val="000000"/>
                  </a:solidFill>
                  <a:latin typeface="Open Sans"/>
                  <a:ea typeface="Open Sans"/>
                  <a:cs typeface="Open Sans"/>
                  <a:sym typeface="Open Sans"/>
                </a:rPr>
                <a:t>G</a:t>
              </a:r>
            </a:p>
          </p:txBody>
        </p:sp>
        <p:sp>
          <p:nvSpPr>
            <p:cNvPr id="20" name="TextBox 20"/>
            <p:cNvSpPr txBox="1"/>
            <p:nvPr/>
          </p:nvSpPr>
          <p:spPr>
            <a:xfrm>
              <a:off x="14052577" y="10291872"/>
              <a:ext cx="418853" cy="845226"/>
            </a:xfrm>
            <a:prstGeom prst="rect">
              <a:avLst/>
            </a:prstGeom>
          </p:spPr>
          <p:txBody>
            <a:bodyPr lIns="0" tIns="0" rIns="0" bIns="0" rtlCol="0" anchor="t">
              <a:spAutoFit/>
            </a:bodyPr>
            <a:lstStyle/>
            <a:p>
              <a:pPr algn="ctr">
                <a:lnSpc>
                  <a:spcPts val="5344"/>
                </a:lnSpc>
              </a:pPr>
              <a:r>
                <a:rPr lang="en-US" sz="3817">
                  <a:solidFill>
                    <a:srgbClr val="000000"/>
                  </a:solidFill>
                  <a:latin typeface="Open Sans"/>
                  <a:ea typeface="Open Sans"/>
                  <a:cs typeface="Open Sans"/>
                  <a:sym typeface="Open Sans"/>
                </a:rPr>
                <a:t>B</a:t>
              </a:r>
            </a:p>
          </p:txBody>
        </p:sp>
        <p:sp>
          <p:nvSpPr>
            <p:cNvPr id="21" name="TextBox 21"/>
            <p:cNvSpPr txBox="1"/>
            <p:nvPr/>
          </p:nvSpPr>
          <p:spPr>
            <a:xfrm>
              <a:off x="2820735" y="13641744"/>
              <a:ext cx="409050" cy="845226"/>
            </a:xfrm>
            <a:prstGeom prst="rect">
              <a:avLst/>
            </a:prstGeom>
          </p:spPr>
          <p:txBody>
            <a:bodyPr lIns="0" tIns="0" rIns="0" bIns="0" rtlCol="0" anchor="t">
              <a:spAutoFit/>
            </a:bodyPr>
            <a:lstStyle/>
            <a:p>
              <a:pPr algn="ctr">
                <a:lnSpc>
                  <a:spcPts val="5344"/>
                </a:lnSpc>
              </a:pPr>
              <a:r>
                <a:rPr lang="en-US" sz="3817">
                  <a:solidFill>
                    <a:srgbClr val="000000"/>
                  </a:solidFill>
                  <a:latin typeface="Open Sans"/>
                  <a:ea typeface="Open Sans"/>
                  <a:cs typeface="Open Sans"/>
                  <a:sym typeface="Open Sans"/>
                </a:rPr>
                <a:t>A</a:t>
              </a:r>
            </a:p>
          </p:txBody>
        </p:sp>
        <p:sp>
          <p:nvSpPr>
            <p:cNvPr id="22" name="TextBox 22"/>
            <p:cNvSpPr txBox="1"/>
            <p:nvPr/>
          </p:nvSpPr>
          <p:spPr>
            <a:xfrm>
              <a:off x="5390382" y="14339476"/>
              <a:ext cx="1004890" cy="760623"/>
            </a:xfrm>
            <a:prstGeom prst="rect">
              <a:avLst/>
            </a:prstGeom>
          </p:spPr>
          <p:txBody>
            <a:bodyPr lIns="0" tIns="0" rIns="0" bIns="0" rtlCol="0" anchor="t">
              <a:spAutoFit/>
            </a:bodyPr>
            <a:lstStyle/>
            <a:p>
              <a:pPr algn="ctr">
                <a:lnSpc>
                  <a:spcPts val="4715"/>
                </a:lnSpc>
              </a:pPr>
              <a:r>
                <a:rPr lang="en-US" sz="3368">
                  <a:solidFill>
                    <a:srgbClr val="000000"/>
                  </a:solidFill>
                  <a:latin typeface="Open Sans"/>
                  <a:ea typeface="Open Sans"/>
                  <a:cs typeface="Open Sans"/>
                  <a:sym typeface="Open Sans"/>
                </a:rPr>
                <a:t>IND</a:t>
              </a:r>
            </a:p>
          </p:txBody>
        </p:sp>
        <p:sp>
          <p:nvSpPr>
            <p:cNvPr id="23" name="TextBox 23"/>
            <p:cNvSpPr txBox="1"/>
            <p:nvPr/>
          </p:nvSpPr>
          <p:spPr>
            <a:xfrm>
              <a:off x="11346537" y="14254873"/>
              <a:ext cx="407802" cy="845226"/>
            </a:xfrm>
            <a:prstGeom prst="rect">
              <a:avLst/>
            </a:prstGeom>
          </p:spPr>
          <p:txBody>
            <a:bodyPr lIns="0" tIns="0" rIns="0" bIns="0" rtlCol="0" anchor="t">
              <a:spAutoFit/>
            </a:bodyPr>
            <a:lstStyle/>
            <a:p>
              <a:pPr algn="ctr">
                <a:lnSpc>
                  <a:spcPts val="5344"/>
                </a:lnSpc>
              </a:pPr>
              <a:r>
                <a:rPr lang="en-US" sz="3817">
                  <a:solidFill>
                    <a:srgbClr val="000000"/>
                  </a:solidFill>
                  <a:latin typeface="Open Sans"/>
                  <a:ea typeface="Open Sans"/>
                  <a:cs typeface="Open Sans"/>
                  <a:sym typeface="Open Sans"/>
                </a:rPr>
                <a:t>C</a:t>
              </a:r>
            </a:p>
          </p:txBody>
        </p:sp>
        <p:sp>
          <p:nvSpPr>
            <p:cNvPr id="24" name="TextBox 24"/>
            <p:cNvSpPr txBox="1"/>
            <p:nvPr/>
          </p:nvSpPr>
          <p:spPr>
            <a:xfrm>
              <a:off x="8361007" y="13641744"/>
              <a:ext cx="470719" cy="845226"/>
            </a:xfrm>
            <a:prstGeom prst="rect">
              <a:avLst/>
            </a:prstGeom>
          </p:spPr>
          <p:txBody>
            <a:bodyPr lIns="0" tIns="0" rIns="0" bIns="0" rtlCol="0" anchor="t">
              <a:spAutoFit/>
            </a:bodyPr>
            <a:lstStyle/>
            <a:p>
              <a:pPr algn="ctr">
                <a:lnSpc>
                  <a:spcPts val="5344"/>
                </a:lnSpc>
              </a:pPr>
              <a:r>
                <a:rPr lang="en-US" sz="3817">
                  <a:solidFill>
                    <a:srgbClr val="000000"/>
                  </a:solidFill>
                  <a:latin typeface="Open Sans"/>
                  <a:ea typeface="Open Sans"/>
                  <a:cs typeface="Open Sans"/>
                  <a:sym typeface="Open Sans"/>
                </a:rPr>
                <a:t>G</a:t>
              </a:r>
            </a:p>
          </p:txBody>
        </p:sp>
        <p:sp>
          <p:nvSpPr>
            <p:cNvPr id="25" name="TextBox 25"/>
            <p:cNvSpPr txBox="1"/>
            <p:nvPr/>
          </p:nvSpPr>
          <p:spPr>
            <a:xfrm>
              <a:off x="14026643" y="13684521"/>
              <a:ext cx="470719" cy="845226"/>
            </a:xfrm>
            <a:prstGeom prst="rect">
              <a:avLst/>
            </a:prstGeom>
          </p:spPr>
          <p:txBody>
            <a:bodyPr lIns="0" tIns="0" rIns="0" bIns="0" rtlCol="0" anchor="t">
              <a:spAutoFit/>
            </a:bodyPr>
            <a:lstStyle/>
            <a:p>
              <a:pPr algn="ctr">
                <a:lnSpc>
                  <a:spcPts val="5344"/>
                </a:lnSpc>
              </a:pPr>
              <a:r>
                <a:rPr lang="en-US" sz="3817">
                  <a:solidFill>
                    <a:srgbClr val="000000"/>
                  </a:solidFill>
                  <a:latin typeface="Open Sans"/>
                  <a:ea typeface="Open Sans"/>
                  <a:cs typeface="Open Sans"/>
                  <a:sym typeface="Open Sans"/>
                </a:rPr>
                <a:t>G</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77" b="-9277"/>
            </a:stretch>
          </a:blipFill>
        </p:spPr>
      </p:sp>
      <p:sp>
        <p:nvSpPr>
          <p:cNvPr id="3" name="Freeform 3"/>
          <p:cNvSpPr/>
          <p:nvPr/>
        </p:nvSpPr>
        <p:spPr>
          <a:xfrm rot="2498209">
            <a:off x="-3621068" y="7284658"/>
            <a:ext cx="10693435" cy="4838779"/>
          </a:xfrm>
          <a:custGeom>
            <a:avLst/>
            <a:gdLst/>
            <a:ahLst/>
            <a:cxnLst/>
            <a:rect l="l" t="t" r="r" b="b"/>
            <a:pathLst>
              <a:path w="10693435" h="4838779">
                <a:moveTo>
                  <a:pt x="0" y="0"/>
                </a:moveTo>
                <a:lnTo>
                  <a:pt x="10693435" y="0"/>
                </a:lnTo>
                <a:lnTo>
                  <a:pt x="10693435" y="4838779"/>
                </a:lnTo>
                <a:lnTo>
                  <a:pt x="0" y="4838779"/>
                </a:lnTo>
                <a:lnTo>
                  <a:pt x="0" y="0"/>
                </a:lnTo>
                <a:close/>
              </a:path>
            </a:pathLst>
          </a:custGeom>
          <a:blipFill>
            <a:blip r:embed="rId4"/>
            <a:stretch>
              <a:fillRect/>
            </a:stretch>
          </a:blipFill>
        </p:spPr>
      </p:sp>
      <p:sp>
        <p:nvSpPr>
          <p:cNvPr id="4" name="Freeform 4"/>
          <p:cNvSpPr/>
          <p:nvPr/>
        </p:nvSpPr>
        <p:spPr>
          <a:xfrm rot="-1162134">
            <a:off x="1790642" y="1603555"/>
            <a:ext cx="4292183" cy="7079889"/>
          </a:xfrm>
          <a:custGeom>
            <a:avLst/>
            <a:gdLst/>
            <a:ahLst/>
            <a:cxnLst/>
            <a:rect l="l" t="t" r="r" b="b"/>
            <a:pathLst>
              <a:path w="4292183" h="7079889">
                <a:moveTo>
                  <a:pt x="0" y="0"/>
                </a:moveTo>
                <a:lnTo>
                  <a:pt x="4292183" y="0"/>
                </a:lnTo>
                <a:lnTo>
                  <a:pt x="4292183" y="7079890"/>
                </a:lnTo>
                <a:lnTo>
                  <a:pt x="0" y="7079890"/>
                </a:lnTo>
                <a:lnTo>
                  <a:pt x="0" y="0"/>
                </a:lnTo>
                <a:close/>
              </a:path>
            </a:pathLst>
          </a:custGeom>
          <a:blipFill>
            <a:blip r:embed="rId5"/>
            <a:stretch>
              <a:fillRect/>
            </a:stretch>
          </a:blipFill>
        </p:spPr>
      </p:sp>
      <p:sp>
        <p:nvSpPr>
          <p:cNvPr id="5" name="Freeform 5"/>
          <p:cNvSpPr/>
          <p:nvPr/>
        </p:nvSpPr>
        <p:spPr>
          <a:xfrm rot="2498209" flipH="1" flipV="1">
            <a:off x="11215633" y="-1836437"/>
            <a:ext cx="10693435" cy="4838779"/>
          </a:xfrm>
          <a:custGeom>
            <a:avLst/>
            <a:gdLst/>
            <a:ahLst/>
            <a:cxnLst/>
            <a:rect l="l" t="t" r="r" b="b"/>
            <a:pathLst>
              <a:path w="10693435" h="4838779">
                <a:moveTo>
                  <a:pt x="10693435" y="4838779"/>
                </a:moveTo>
                <a:lnTo>
                  <a:pt x="0" y="4838779"/>
                </a:lnTo>
                <a:lnTo>
                  <a:pt x="0" y="0"/>
                </a:lnTo>
                <a:lnTo>
                  <a:pt x="10693435" y="0"/>
                </a:lnTo>
                <a:lnTo>
                  <a:pt x="10693435" y="4838779"/>
                </a:lnTo>
                <a:close/>
              </a:path>
            </a:pathLst>
          </a:custGeom>
          <a:blipFill>
            <a:blip r:embed="rId4"/>
            <a:stretch>
              <a:fillRect/>
            </a:stretch>
          </a:blipFill>
        </p:spPr>
      </p:sp>
      <p:sp>
        <p:nvSpPr>
          <p:cNvPr id="6" name="TextBox 6"/>
          <p:cNvSpPr txBox="1"/>
          <p:nvPr/>
        </p:nvSpPr>
        <p:spPr>
          <a:xfrm>
            <a:off x="6277939" y="1556142"/>
            <a:ext cx="9241148" cy="1372661"/>
          </a:xfrm>
          <a:prstGeom prst="rect">
            <a:avLst/>
          </a:prstGeom>
        </p:spPr>
        <p:txBody>
          <a:bodyPr lIns="0" tIns="0" rIns="0" bIns="0" rtlCol="0" anchor="t">
            <a:spAutoFit/>
          </a:bodyPr>
          <a:lstStyle/>
          <a:p>
            <a:pPr marL="0" lvl="0" indent="0" algn="ctr">
              <a:lnSpc>
                <a:spcPts val="10617"/>
              </a:lnSpc>
              <a:spcBef>
                <a:spcPct val="0"/>
              </a:spcBef>
            </a:pPr>
            <a:r>
              <a:rPr lang="en-US" sz="9479">
                <a:solidFill>
                  <a:srgbClr val="0F724A"/>
                </a:solidFill>
                <a:latin typeface="Handelson Four"/>
                <a:ea typeface="Handelson Four"/>
                <a:cs typeface="Handelson Four"/>
                <a:sym typeface="Handelson Four"/>
              </a:rPr>
              <a:t>ECONOMIA CIRCULAR</a:t>
            </a:r>
          </a:p>
        </p:txBody>
      </p:sp>
      <p:sp>
        <p:nvSpPr>
          <p:cNvPr id="7" name="TextBox 7"/>
          <p:cNvSpPr txBox="1"/>
          <p:nvPr/>
        </p:nvSpPr>
        <p:spPr>
          <a:xfrm>
            <a:off x="9081514" y="3234847"/>
            <a:ext cx="3085107" cy="751918"/>
          </a:xfrm>
          <a:prstGeom prst="rect">
            <a:avLst/>
          </a:prstGeom>
        </p:spPr>
        <p:txBody>
          <a:bodyPr lIns="0" tIns="0" rIns="0" bIns="0" rtlCol="0" anchor="t">
            <a:spAutoFit/>
          </a:bodyPr>
          <a:lstStyle/>
          <a:p>
            <a:pPr marL="0" lvl="0" indent="0" algn="ctr">
              <a:lnSpc>
                <a:spcPts val="5346"/>
              </a:lnSpc>
              <a:spcBef>
                <a:spcPct val="0"/>
              </a:spcBef>
            </a:pPr>
            <a:r>
              <a:rPr lang="en-US" sz="6007">
                <a:solidFill>
                  <a:srgbClr val="0F724A"/>
                </a:solidFill>
                <a:latin typeface="Handelson Four"/>
                <a:ea typeface="Handelson Four"/>
                <a:cs typeface="Handelson Four"/>
                <a:sym typeface="Handelson Four"/>
              </a:rPr>
              <a:t>¿QUE ES?</a:t>
            </a:r>
          </a:p>
        </p:txBody>
      </p:sp>
      <p:sp>
        <p:nvSpPr>
          <p:cNvPr id="8" name="TextBox 8"/>
          <p:cNvSpPr txBox="1"/>
          <p:nvPr/>
        </p:nvSpPr>
        <p:spPr>
          <a:xfrm>
            <a:off x="6277939" y="4833568"/>
            <a:ext cx="11491490" cy="2867623"/>
          </a:xfrm>
          <a:prstGeom prst="rect">
            <a:avLst/>
          </a:prstGeom>
        </p:spPr>
        <p:txBody>
          <a:bodyPr lIns="0" tIns="0" rIns="0" bIns="0" rtlCol="0" anchor="t">
            <a:spAutoFit/>
          </a:bodyPr>
          <a:lstStyle/>
          <a:p>
            <a:pPr algn="ctr">
              <a:lnSpc>
                <a:spcPts val="5742"/>
              </a:lnSpc>
            </a:pPr>
            <a:r>
              <a:rPr lang="en-US" sz="4101">
                <a:solidFill>
                  <a:srgbClr val="000000"/>
                </a:solidFill>
                <a:latin typeface="Open Sans"/>
                <a:ea typeface="Open Sans"/>
                <a:cs typeface="Open Sans"/>
                <a:sym typeface="Open Sans"/>
              </a:rPr>
              <a:t> Es un modelo económico que busca </a:t>
            </a:r>
            <a:r>
              <a:rPr lang="en-US" sz="4101" b="1">
                <a:solidFill>
                  <a:srgbClr val="000000"/>
                </a:solidFill>
                <a:latin typeface="Open Sans Bold"/>
                <a:ea typeface="Open Sans Bold"/>
                <a:cs typeface="Open Sans Bold"/>
                <a:sym typeface="Open Sans Bold"/>
              </a:rPr>
              <a:t>mantener</a:t>
            </a:r>
            <a:r>
              <a:rPr lang="en-US" sz="4101">
                <a:solidFill>
                  <a:srgbClr val="000000"/>
                </a:solidFill>
                <a:latin typeface="Open Sans"/>
                <a:ea typeface="Open Sans"/>
                <a:cs typeface="Open Sans"/>
                <a:sym typeface="Open Sans"/>
              </a:rPr>
              <a:t> el valor de los productos, materiales y recursos durante el mayor tiempo posible.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Freeform 3"/>
          <p:cNvSpPr/>
          <p:nvPr/>
        </p:nvSpPr>
        <p:spPr>
          <a:xfrm>
            <a:off x="1786331" y="3696085"/>
            <a:ext cx="3384674" cy="5562215"/>
          </a:xfrm>
          <a:custGeom>
            <a:avLst/>
            <a:gdLst/>
            <a:ahLst/>
            <a:cxnLst/>
            <a:rect l="l" t="t" r="r" b="b"/>
            <a:pathLst>
              <a:path w="3384674" h="5562215">
                <a:moveTo>
                  <a:pt x="0" y="0"/>
                </a:moveTo>
                <a:lnTo>
                  <a:pt x="3384674" y="0"/>
                </a:lnTo>
                <a:lnTo>
                  <a:pt x="3384674" y="5562215"/>
                </a:lnTo>
                <a:lnTo>
                  <a:pt x="0" y="5562215"/>
                </a:lnTo>
                <a:lnTo>
                  <a:pt x="0" y="0"/>
                </a:lnTo>
                <a:close/>
              </a:path>
            </a:pathLst>
          </a:custGeom>
          <a:blipFill>
            <a:blip r:embed="rId3"/>
            <a:stretch>
              <a:fillRect r="-25921"/>
            </a:stretch>
          </a:blipFill>
        </p:spPr>
      </p:sp>
      <p:sp>
        <p:nvSpPr>
          <p:cNvPr id="4" name="Freeform 4"/>
          <p:cNvSpPr/>
          <p:nvPr/>
        </p:nvSpPr>
        <p:spPr>
          <a:xfrm>
            <a:off x="5563219" y="3696085"/>
            <a:ext cx="3384674" cy="5562215"/>
          </a:xfrm>
          <a:custGeom>
            <a:avLst/>
            <a:gdLst/>
            <a:ahLst/>
            <a:cxnLst/>
            <a:rect l="l" t="t" r="r" b="b"/>
            <a:pathLst>
              <a:path w="3384674" h="5562215">
                <a:moveTo>
                  <a:pt x="0" y="0"/>
                </a:moveTo>
                <a:lnTo>
                  <a:pt x="3384674" y="0"/>
                </a:lnTo>
                <a:lnTo>
                  <a:pt x="3384674" y="5562215"/>
                </a:lnTo>
                <a:lnTo>
                  <a:pt x="0" y="5562215"/>
                </a:lnTo>
                <a:lnTo>
                  <a:pt x="0" y="0"/>
                </a:lnTo>
                <a:close/>
              </a:path>
            </a:pathLst>
          </a:custGeom>
          <a:blipFill>
            <a:blip r:embed="rId3"/>
            <a:stretch>
              <a:fillRect r="-25921"/>
            </a:stretch>
          </a:blipFill>
          <a:ln cap="sq">
            <a:noFill/>
            <a:prstDash val="solid"/>
            <a:miter/>
          </a:ln>
        </p:spPr>
      </p:sp>
      <p:sp>
        <p:nvSpPr>
          <p:cNvPr id="5" name="Freeform 5"/>
          <p:cNvSpPr/>
          <p:nvPr/>
        </p:nvSpPr>
        <p:spPr>
          <a:xfrm>
            <a:off x="2435693" y="3317940"/>
            <a:ext cx="2085950" cy="621992"/>
          </a:xfrm>
          <a:custGeom>
            <a:avLst/>
            <a:gdLst/>
            <a:ahLst/>
            <a:cxnLst/>
            <a:rect l="l" t="t" r="r" b="b"/>
            <a:pathLst>
              <a:path w="2085950" h="621992">
                <a:moveTo>
                  <a:pt x="0" y="0"/>
                </a:moveTo>
                <a:lnTo>
                  <a:pt x="2085950" y="0"/>
                </a:lnTo>
                <a:lnTo>
                  <a:pt x="2085950" y="621992"/>
                </a:lnTo>
                <a:lnTo>
                  <a:pt x="0" y="6219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6212581" y="3317940"/>
            <a:ext cx="2085950" cy="621992"/>
          </a:xfrm>
          <a:custGeom>
            <a:avLst/>
            <a:gdLst/>
            <a:ahLst/>
            <a:cxnLst/>
            <a:rect l="l" t="t" r="r" b="b"/>
            <a:pathLst>
              <a:path w="2085950" h="621992">
                <a:moveTo>
                  <a:pt x="0" y="0"/>
                </a:moveTo>
                <a:lnTo>
                  <a:pt x="2085950" y="0"/>
                </a:lnTo>
                <a:lnTo>
                  <a:pt x="2085950" y="621992"/>
                </a:lnTo>
                <a:lnTo>
                  <a:pt x="0" y="6219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9340107" y="3696085"/>
            <a:ext cx="3384674" cy="5562215"/>
          </a:xfrm>
          <a:custGeom>
            <a:avLst/>
            <a:gdLst/>
            <a:ahLst/>
            <a:cxnLst/>
            <a:rect l="l" t="t" r="r" b="b"/>
            <a:pathLst>
              <a:path w="3384674" h="5562215">
                <a:moveTo>
                  <a:pt x="0" y="0"/>
                </a:moveTo>
                <a:lnTo>
                  <a:pt x="3384674" y="0"/>
                </a:lnTo>
                <a:lnTo>
                  <a:pt x="3384674" y="5562215"/>
                </a:lnTo>
                <a:lnTo>
                  <a:pt x="0" y="5562215"/>
                </a:lnTo>
                <a:lnTo>
                  <a:pt x="0" y="0"/>
                </a:lnTo>
                <a:close/>
              </a:path>
            </a:pathLst>
          </a:custGeom>
          <a:blipFill>
            <a:blip r:embed="rId3"/>
            <a:stretch>
              <a:fillRect r="-25921"/>
            </a:stretch>
          </a:blipFill>
          <a:ln cap="sq">
            <a:noFill/>
            <a:prstDash val="solid"/>
            <a:miter/>
          </a:ln>
        </p:spPr>
      </p:sp>
      <p:sp>
        <p:nvSpPr>
          <p:cNvPr id="8" name="Freeform 8"/>
          <p:cNvSpPr/>
          <p:nvPr/>
        </p:nvSpPr>
        <p:spPr>
          <a:xfrm>
            <a:off x="9989469" y="3317940"/>
            <a:ext cx="2085950" cy="621992"/>
          </a:xfrm>
          <a:custGeom>
            <a:avLst/>
            <a:gdLst/>
            <a:ahLst/>
            <a:cxnLst/>
            <a:rect l="l" t="t" r="r" b="b"/>
            <a:pathLst>
              <a:path w="2085950" h="621992">
                <a:moveTo>
                  <a:pt x="0" y="0"/>
                </a:moveTo>
                <a:lnTo>
                  <a:pt x="2085950" y="0"/>
                </a:lnTo>
                <a:lnTo>
                  <a:pt x="2085950" y="621992"/>
                </a:lnTo>
                <a:lnTo>
                  <a:pt x="0" y="6219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3116995" y="3696085"/>
            <a:ext cx="3384674" cy="5562215"/>
          </a:xfrm>
          <a:custGeom>
            <a:avLst/>
            <a:gdLst/>
            <a:ahLst/>
            <a:cxnLst/>
            <a:rect l="l" t="t" r="r" b="b"/>
            <a:pathLst>
              <a:path w="3384674" h="5562215">
                <a:moveTo>
                  <a:pt x="0" y="0"/>
                </a:moveTo>
                <a:lnTo>
                  <a:pt x="3384674" y="0"/>
                </a:lnTo>
                <a:lnTo>
                  <a:pt x="3384674" y="5562215"/>
                </a:lnTo>
                <a:lnTo>
                  <a:pt x="0" y="5562215"/>
                </a:lnTo>
                <a:lnTo>
                  <a:pt x="0" y="0"/>
                </a:lnTo>
                <a:close/>
              </a:path>
            </a:pathLst>
          </a:custGeom>
          <a:blipFill>
            <a:blip r:embed="rId3"/>
            <a:stretch>
              <a:fillRect r="-25921"/>
            </a:stretch>
          </a:blipFill>
          <a:ln cap="sq">
            <a:noFill/>
            <a:prstDash val="solid"/>
            <a:miter/>
          </a:ln>
        </p:spPr>
      </p:sp>
      <p:sp>
        <p:nvSpPr>
          <p:cNvPr id="10" name="Freeform 10"/>
          <p:cNvSpPr/>
          <p:nvPr/>
        </p:nvSpPr>
        <p:spPr>
          <a:xfrm>
            <a:off x="13766357" y="3317940"/>
            <a:ext cx="2085950" cy="621992"/>
          </a:xfrm>
          <a:custGeom>
            <a:avLst/>
            <a:gdLst/>
            <a:ahLst/>
            <a:cxnLst/>
            <a:rect l="l" t="t" r="r" b="b"/>
            <a:pathLst>
              <a:path w="2085950" h="621992">
                <a:moveTo>
                  <a:pt x="0" y="0"/>
                </a:moveTo>
                <a:lnTo>
                  <a:pt x="2085950" y="0"/>
                </a:lnTo>
                <a:lnTo>
                  <a:pt x="2085950" y="621992"/>
                </a:lnTo>
                <a:lnTo>
                  <a:pt x="0" y="6219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rot="-10800000">
            <a:off x="0" y="-6643305"/>
            <a:ext cx="18288000" cy="9418320"/>
          </a:xfrm>
          <a:custGeom>
            <a:avLst/>
            <a:gdLst/>
            <a:ahLst/>
            <a:cxnLst/>
            <a:rect l="l" t="t" r="r" b="b"/>
            <a:pathLst>
              <a:path w="18288000" h="9418320">
                <a:moveTo>
                  <a:pt x="0" y="0"/>
                </a:moveTo>
                <a:lnTo>
                  <a:pt x="18288000" y="0"/>
                </a:lnTo>
                <a:lnTo>
                  <a:pt x="18288000" y="9418320"/>
                </a:lnTo>
                <a:lnTo>
                  <a:pt x="0" y="9418320"/>
                </a:lnTo>
                <a:lnTo>
                  <a:pt x="0" y="0"/>
                </a:lnTo>
                <a:close/>
              </a:path>
            </a:pathLst>
          </a:custGeom>
          <a:blipFill>
            <a:blip r:embed="rId6"/>
            <a:stretch>
              <a:fillRect/>
            </a:stretch>
          </a:blipFill>
        </p:spPr>
      </p:sp>
      <p:sp>
        <p:nvSpPr>
          <p:cNvPr id="12" name="TextBox 12"/>
          <p:cNvSpPr txBox="1"/>
          <p:nvPr/>
        </p:nvSpPr>
        <p:spPr>
          <a:xfrm>
            <a:off x="1973769" y="4614480"/>
            <a:ext cx="3009797" cy="3051991"/>
          </a:xfrm>
          <a:prstGeom prst="rect">
            <a:avLst/>
          </a:prstGeom>
        </p:spPr>
        <p:txBody>
          <a:bodyPr lIns="0" tIns="0" rIns="0" bIns="0" rtlCol="0" anchor="t">
            <a:spAutoFit/>
          </a:bodyPr>
          <a:lstStyle/>
          <a:p>
            <a:pPr algn="ctr">
              <a:lnSpc>
                <a:spcPts val="3455"/>
              </a:lnSpc>
            </a:pPr>
            <a:r>
              <a:rPr lang="en-US" sz="2467">
                <a:solidFill>
                  <a:srgbClr val="000000"/>
                </a:solidFill>
                <a:latin typeface="Architects Daughter"/>
                <a:ea typeface="Architects Daughter"/>
                <a:cs typeface="Architects Daughter"/>
                <a:sym typeface="Architects Daughter"/>
              </a:rPr>
              <a:t>Promueve la </a:t>
            </a:r>
            <a:r>
              <a:rPr lang="en-US" sz="2467">
                <a:solidFill>
                  <a:srgbClr val="FF3131"/>
                </a:solidFill>
                <a:latin typeface="Architects Daughter"/>
                <a:ea typeface="Architects Daughter"/>
                <a:cs typeface="Architects Daughter"/>
                <a:sym typeface="Architects Daughter"/>
              </a:rPr>
              <a:t>reutilización</a:t>
            </a:r>
            <a:r>
              <a:rPr lang="en-US" sz="2467">
                <a:solidFill>
                  <a:srgbClr val="000000"/>
                </a:solidFill>
                <a:latin typeface="Architects Daughter"/>
                <a:ea typeface="Architects Daughter"/>
                <a:cs typeface="Architects Daughter"/>
                <a:sym typeface="Architects Daughter"/>
              </a:rPr>
              <a:t>, </a:t>
            </a:r>
            <a:r>
              <a:rPr lang="en-US" sz="2467">
                <a:solidFill>
                  <a:srgbClr val="FF3131"/>
                </a:solidFill>
                <a:latin typeface="Architects Daughter"/>
                <a:ea typeface="Architects Daughter"/>
                <a:cs typeface="Architects Daughter"/>
                <a:sym typeface="Architects Daughter"/>
              </a:rPr>
              <a:t>reparación</a:t>
            </a:r>
            <a:r>
              <a:rPr lang="en-US" sz="2467">
                <a:solidFill>
                  <a:srgbClr val="000000"/>
                </a:solidFill>
                <a:latin typeface="Architects Daughter"/>
                <a:ea typeface="Architects Daughter"/>
                <a:cs typeface="Architects Daughter"/>
                <a:sym typeface="Architects Daughter"/>
              </a:rPr>
              <a:t>, </a:t>
            </a:r>
            <a:r>
              <a:rPr lang="en-US" sz="2467">
                <a:solidFill>
                  <a:srgbClr val="FF3131"/>
                </a:solidFill>
                <a:latin typeface="Architects Daughter"/>
                <a:ea typeface="Architects Daughter"/>
                <a:cs typeface="Architects Daughter"/>
                <a:sym typeface="Architects Daughter"/>
              </a:rPr>
              <a:t>reciclaje </a:t>
            </a:r>
            <a:r>
              <a:rPr lang="en-US" sz="2467">
                <a:solidFill>
                  <a:srgbClr val="000000"/>
                </a:solidFill>
                <a:latin typeface="Architects Daughter"/>
                <a:ea typeface="Architects Daughter"/>
                <a:cs typeface="Architects Daughter"/>
                <a:sym typeface="Architects Daughter"/>
              </a:rPr>
              <a:t>y la </a:t>
            </a:r>
            <a:r>
              <a:rPr lang="en-US" sz="2467">
                <a:solidFill>
                  <a:srgbClr val="FF3131"/>
                </a:solidFill>
                <a:latin typeface="Architects Daughter"/>
                <a:ea typeface="Architects Daughter"/>
                <a:cs typeface="Architects Daughter"/>
                <a:sym typeface="Architects Daughter"/>
              </a:rPr>
              <a:t>regeneración</a:t>
            </a:r>
            <a:r>
              <a:rPr lang="en-US" sz="2467">
                <a:solidFill>
                  <a:srgbClr val="000000"/>
                </a:solidFill>
                <a:latin typeface="Architects Daughter"/>
                <a:ea typeface="Architects Daughter"/>
                <a:cs typeface="Architects Daughter"/>
                <a:sym typeface="Architects Daughter"/>
              </a:rPr>
              <a:t> de los materiales y productos al final de su vida útil</a:t>
            </a:r>
          </a:p>
        </p:txBody>
      </p:sp>
      <p:sp>
        <p:nvSpPr>
          <p:cNvPr id="13" name="Freeform 13"/>
          <p:cNvSpPr/>
          <p:nvPr/>
        </p:nvSpPr>
        <p:spPr>
          <a:xfrm rot="9582535">
            <a:off x="15775523" y="1194769"/>
            <a:ext cx="353825" cy="1441508"/>
          </a:xfrm>
          <a:custGeom>
            <a:avLst/>
            <a:gdLst/>
            <a:ahLst/>
            <a:cxnLst/>
            <a:rect l="l" t="t" r="r" b="b"/>
            <a:pathLst>
              <a:path w="353825" h="1441508">
                <a:moveTo>
                  <a:pt x="0" y="0"/>
                </a:moveTo>
                <a:lnTo>
                  <a:pt x="353825" y="0"/>
                </a:lnTo>
                <a:lnTo>
                  <a:pt x="353825" y="1441508"/>
                </a:lnTo>
                <a:lnTo>
                  <a:pt x="0" y="14415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rot="-8100000">
            <a:off x="1964709" y="1666222"/>
            <a:ext cx="353825" cy="1441508"/>
          </a:xfrm>
          <a:custGeom>
            <a:avLst/>
            <a:gdLst/>
            <a:ahLst/>
            <a:cxnLst/>
            <a:rect l="l" t="t" r="r" b="b"/>
            <a:pathLst>
              <a:path w="353825" h="1441508">
                <a:moveTo>
                  <a:pt x="0" y="0"/>
                </a:moveTo>
                <a:lnTo>
                  <a:pt x="353825" y="0"/>
                </a:lnTo>
                <a:lnTo>
                  <a:pt x="353825" y="1441508"/>
                </a:lnTo>
                <a:lnTo>
                  <a:pt x="0" y="14415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TextBox 15"/>
          <p:cNvSpPr txBox="1"/>
          <p:nvPr/>
        </p:nvSpPr>
        <p:spPr>
          <a:xfrm>
            <a:off x="4521643" y="678453"/>
            <a:ext cx="9241148" cy="1372661"/>
          </a:xfrm>
          <a:prstGeom prst="rect">
            <a:avLst/>
          </a:prstGeom>
        </p:spPr>
        <p:txBody>
          <a:bodyPr lIns="0" tIns="0" rIns="0" bIns="0" rtlCol="0" anchor="t">
            <a:spAutoFit/>
          </a:bodyPr>
          <a:lstStyle/>
          <a:p>
            <a:pPr marL="0" lvl="0" indent="0" algn="ctr">
              <a:lnSpc>
                <a:spcPts val="10617"/>
              </a:lnSpc>
              <a:spcBef>
                <a:spcPct val="0"/>
              </a:spcBef>
            </a:pPr>
            <a:r>
              <a:rPr lang="en-US" sz="9479">
                <a:solidFill>
                  <a:srgbClr val="0F724A"/>
                </a:solidFill>
                <a:latin typeface="Handelson Four"/>
                <a:ea typeface="Handelson Four"/>
                <a:cs typeface="Handelson Four"/>
                <a:sym typeface="Handelson Four"/>
              </a:rPr>
              <a:t>CARACTERISTICAS</a:t>
            </a:r>
          </a:p>
        </p:txBody>
      </p:sp>
      <p:sp>
        <p:nvSpPr>
          <p:cNvPr id="16" name="TextBox 16"/>
          <p:cNvSpPr txBox="1"/>
          <p:nvPr/>
        </p:nvSpPr>
        <p:spPr>
          <a:xfrm>
            <a:off x="5750658" y="4614480"/>
            <a:ext cx="3009797" cy="3490141"/>
          </a:xfrm>
          <a:prstGeom prst="rect">
            <a:avLst/>
          </a:prstGeom>
        </p:spPr>
        <p:txBody>
          <a:bodyPr lIns="0" tIns="0" rIns="0" bIns="0" rtlCol="0" anchor="t">
            <a:spAutoFit/>
          </a:bodyPr>
          <a:lstStyle/>
          <a:p>
            <a:pPr algn="ctr">
              <a:lnSpc>
                <a:spcPts val="3455"/>
              </a:lnSpc>
            </a:pPr>
            <a:r>
              <a:rPr lang="en-US" sz="2467">
                <a:solidFill>
                  <a:srgbClr val="000000"/>
                </a:solidFill>
                <a:latin typeface="Architects Daughter"/>
                <a:ea typeface="Architects Daughter"/>
                <a:cs typeface="Architects Daughter"/>
                <a:sym typeface="Architects Daughter"/>
              </a:rPr>
              <a:t> Contribuye a reducir el consumo de recursos y la generación de residuos, </a:t>
            </a:r>
            <a:r>
              <a:rPr lang="en-US" sz="2467">
                <a:solidFill>
                  <a:srgbClr val="FF3131"/>
                </a:solidFill>
                <a:latin typeface="Architects Daughter"/>
                <a:ea typeface="Architects Daughter"/>
                <a:cs typeface="Architects Daughter"/>
                <a:sym typeface="Architects Daughter"/>
              </a:rPr>
              <a:t>disminuyendo así el impacto ambiental</a:t>
            </a:r>
            <a:r>
              <a:rPr lang="en-US" sz="2467">
                <a:solidFill>
                  <a:srgbClr val="000000"/>
                </a:solidFill>
                <a:latin typeface="Architects Daughter"/>
                <a:ea typeface="Architects Daughter"/>
                <a:cs typeface="Architects Daughter"/>
                <a:sym typeface="Architects Daughter"/>
              </a:rPr>
              <a:t>.</a:t>
            </a:r>
          </a:p>
          <a:p>
            <a:pPr algn="ctr">
              <a:lnSpc>
                <a:spcPts val="3455"/>
              </a:lnSpc>
            </a:pPr>
            <a:endParaRPr lang="en-US" sz="2467">
              <a:solidFill>
                <a:srgbClr val="000000"/>
              </a:solidFill>
              <a:latin typeface="Architects Daughter"/>
              <a:ea typeface="Architects Daughter"/>
              <a:cs typeface="Architects Daughter"/>
              <a:sym typeface="Architects Daughter"/>
            </a:endParaRPr>
          </a:p>
        </p:txBody>
      </p:sp>
      <p:sp>
        <p:nvSpPr>
          <p:cNvPr id="17" name="TextBox 17"/>
          <p:cNvSpPr txBox="1"/>
          <p:nvPr/>
        </p:nvSpPr>
        <p:spPr>
          <a:xfrm>
            <a:off x="9528918" y="4435232"/>
            <a:ext cx="3009797" cy="3490141"/>
          </a:xfrm>
          <a:prstGeom prst="rect">
            <a:avLst/>
          </a:prstGeom>
        </p:spPr>
        <p:txBody>
          <a:bodyPr lIns="0" tIns="0" rIns="0" bIns="0" rtlCol="0" anchor="t">
            <a:spAutoFit/>
          </a:bodyPr>
          <a:lstStyle/>
          <a:p>
            <a:pPr algn="ctr">
              <a:lnSpc>
                <a:spcPts val="3455"/>
              </a:lnSpc>
            </a:pPr>
            <a:r>
              <a:rPr lang="en-US" sz="2467">
                <a:solidFill>
                  <a:srgbClr val="000000"/>
                </a:solidFill>
                <a:latin typeface="Architects Daughter"/>
                <a:ea typeface="Architects Daughter"/>
                <a:cs typeface="Architects Daughter"/>
                <a:sym typeface="Architects Daughter"/>
              </a:rPr>
              <a:t>El reciclaje permite cerrar el </a:t>
            </a:r>
            <a:r>
              <a:rPr lang="en-US" sz="2467">
                <a:solidFill>
                  <a:srgbClr val="FF3131"/>
                </a:solidFill>
                <a:latin typeface="Architects Daughter"/>
                <a:ea typeface="Architects Daughter"/>
                <a:cs typeface="Architects Daughter"/>
                <a:sym typeface="Architects Daughter"/>
              </a:rPr>
              <a:t>ciclo de vida</a:t>
            </a:r>
            <a:r>
              <a:rPr lang="en-US" sz="2467">
                <a:solidFill>
                  <a:srgbClr val="000000"/>
                </a:solidFill>
                <a:latin typeface="Architects Daughter"/>
                <a:ea typeface="Architects Daughter"/>
                <a:cs typeface="Architects Daughter"/>
                <a:sym typeface="Architects Daughter"/>
              </a:rPr>
              <a:t> de los productos, evitando que los materiales terminen en vertederos o en la incineración.</a:t>
            </a:r>
          </a:p>
        </p:txBody>
      </p:sp>
      <p:sp>
        <p:nvSpPr>
          <p:cNvPr id="18" name="TextBox 18"/>
          <p:cNvSpPr txBox="1"/>
          <p:nvPr/>
        </p:nvSpPr>
        <p:spPr>
          <a:xfrm>
            <a:off x="13124365" y="4102867"/>
            <a:ext cx="3377304" cy="4677777"/>
          </a:xfrm>
          <a:prstGeom prst="rect">
            <a:avLst/>
          </a:prstGeom>
        </p:spPr>
        <p:txBody>
          <a:bodyPr lIns="0" tIns="0" rIns="0" bIns="0" rtlCol="0" anchor="t">
            <a:spAutoFit/>
          </a:bodyPr>
          <a:lstStyle/>
          <a:p>
            <a:pPr algn="ctr">
              <a:lnSpc>
                <a:spcPts val="3094"/>
              </a:lnSpc>
            </a:pPr>
            <a:r>
              <a:rPr lang="en-US" sz="2210">
                <a:solidFill>
                  <a:srgbClr val="000000"/>
                </a:solidFill>
                <a:latin typeface="Architects Daughter"/>
                <a:ea typeface="Architects Daughter"/>
                <a:cs typeface="Architects Daughter"/>
                <a:sym typeface="Architects Daughter"/>
              </a:rPr>
              <a:t>El reciclaje implica la recolección, procesamiento y transformación de materiales desechados en nuevos productos, lo que </a:t>
            </a:r>
            <a:r>
              <a:rPr lang="en-US" sz="2210">
                <a:solidFill>
                  <a:srgbClr val="FF3131"/>
                </a:solidFill>
                <a:latin typeface="Architects Daughter"/>
                <a:ea typeface="Architects Daughter"/>
                <a:cs typeface="Architects Daughter"/>
                <a:sym typeface="Architects Daughter"/>
              </a:rPr>
              <a:t>reduce </a:t>
            </a:r>
            <a:r>
              <a:rPr lang="en-US" sz="2210">
                <a:solidFill>
                  <a:srgbClr val="000000"/>
                </a:solidFill>
                <a:latin typeface="Architects Daughter"/>
                <a:ea typeface="Architects Daughter"/>
                <a:cs typeface="Architects Daughter"/>
                <a:sym typeface="Architects Daughter"/>
              </a:rPr>
              <a:t>la necesidad de extraer nuevos recursos naturales, ahorra energía y disminuye las emisiones de gases de efecto invernadero</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Freeform 3"/>
          <p:cNvSpPr/>
          <p:nvPr/>
        </p:nvSpPr>
        <p:spPr>
          <a:xfrm>
            <a:off x="0" y="548640"/>
            <a:ext cx="18288000" cy="9418320"/>
          </a:xfrm>
          <a:custGeom>
            <a:avLst/>
            <a:gdLst/>
            <a:ahLst/>
            <a:cxnLst/>
            <a:rect l="l" t="t" r="r" b="b"/>
            <a:pathLst>
              <a:path w="18288000" h="9418320">
                <a:moveTo>
                  <a:pt x="0" y="0"/>
                </a:moveTo>
                <a:lnTo>
                  <a:pt x="18288000" y="0"/>
                </a:lnTo>
                <a:lnTo>
                  <a:pt x="18288000" y="9418320"/>
                </a:lnTo>
                <a:lnTo>
                  <a:pt x="0" y="9418320"/>
                </a:lnTo>
                <a:lnTo>
                  <a:pt x="0" y="0"/>
                </a:lnTo>
                <a:close/>
              </a:path>
            </a:pathLst>
          </a:custGeom>
          <a:blipFill>
            <a:blip r:embed="rId3"/>
            <a:stretch>
              <a:fillRect/>
            </a:stretch>
          </a:blipFill>
        </p:spPr>
      </p:sp>
      <p:sp>
        <p:nvSpPr>
          <p:cNvPr id="4" name="Freeform 4"/>
          <p:cNvSpPr/>
          <p:nvPr/>
        </p:nvSpPr>
        <p:spPr>
          <a:xfrm rot="-1486051">
            <a:off x="-1460387" y="7059743"/>
            <a:ext cx="4734443" cy="4397114"/>
          </a:xfrm>
          <a:custGeom>
            <a:avLst/>
            <a:gdLst/>
            <a:ahLst/>
            <a:cxnLst/>
            <a:rect l="l" t="t" r="r" b="b"/>
            <a:pathLst>
              <a:path w="4734443" h="4397114">
                <a:moveTo>
                  <a:pt x="0" y="0"/>
                </a:moveTo>
                <a:lnTo>
                  <a:pt x="4734443" y="0"/>
                </a:lnTo>
                <a:lnTo>
                  <a:pt x="4734443" y="4397114"/>
                </a:lnTo>
                <a:lnTo>
                  <a:pt x="0" y="4397114"/>
                </a:lnTo>
                <a:lnTo>
                  <a:pt x="0" y="0"/>
                </a:lnTo>
                <a:close/>
              </a:path>
            </a:pathLst>
          </a:custGeom>
          <a:blipFill>
            <a:blip r:embed="rId4"/>
            <a:stretch>
              <a:fillRect/>
            </a:stretch>
          </a:blipFill>
        </p:spPr>
      </p:sp>
      <p:sp>
        <p:nvSpPr>
          <p:cNvPr id="5" name="Freeform 5"/>
          <p:cNvSpPr/>
          <p:nvPr/>
        </p:nvSpPr>
        <p:spPr>
          <a:xfrm rot="9490869">
            <a:off x="15154007" y="-1169857"/>
            <a:ext cx="4734443" cy="4397114"/>
          </a:xfrm>
          <a:custGeom>
            <a:avLst/>
            <a:gdLst/>
            <a:ahLst/>
            <a:cxnLst/>
            <a:rect l="l" t="t" r="r" b="b"/>
            <a:pathLst>
              <a:path w="4734443" h="4397114">
                <a:moveTo>
                  <a:pt x="0" y="0"/>
                </a:moveTo>
                <a:lnTo>
                  <a:pt x="4734443" y="0"/>
                </a:lnTo>
                <a:lnTo>
                  <a:pt x="4734443" y="4397114"/>
                </a:lnTo>
                <a:lnTo>
                  <a:pt x="0" y="4397114"/>
                </a:lnTo>
                <a:lnTo>
                  <a:pt x="0" y="0"/>
                </a:lnTo>
                <a:close/>
              </a:path>
            </a:pathLst>
          </a:custGeom>
          <a:blipFill>
            <a:blip r:embed="rId4"/>
            <a:stretch>
              <a:fillRect/>
            </a:stretch>
          </a:blipFill>
        </p:spPr>
      </p:sp>
      <p:sp>
        <p:nvSpPr>
          <p:cNvPr id="6" name="TextBox 6"/>
          <p:cNvSpPr txBox="1"/>
          <p:nvPr/>
        </p:nvSpPr>
        <p:spPr>
          <a:xfrm>
            <a:off x="1250331" y="1371513"/>
            <a:ext cx="15020566" cy="1359637"/>
          </a:xfrm>
          <a:prstGeom prst="rect">
            <a:avLst/>
          </a:prstGeom>
        </p:spPr>
        <p:txBody>
          <a:bodyPr lIns="0" tIns="0" rIns="0" bIns="0" rtlCol="0" anchor="t">
            <a:spAutoFit/>
          </a:bodyPr>
          <a:lstStyle/>
          <a:p>
            <a:pPr algn="ctr">
              <a:lnSpc>
                <a:spcPts val="10584"/>
              </a:lnSpc>
            </a:pPr>
            <a:r>
              <a:rPr lang="en-US" sz="9450">
                <a:solidFill>
                  <a:srgbClr val="0F724A"/>
                </a:solidFill>
                <a:latin typeface="Handelson Four"/>
                <a:ea typeface="Handelson Four"/>
                <a:cs typeface="Handelson Four"/>
                <a:sym typeface="Handelson Four"/>
              </a:rPr>
              <a:t>BENEFICIOS DE LA ECONOMÍA CIRCULAR</a:t>
            </a:r>
          </a:p>
        </p:txBody>
      </p:sp>
      <p:sp>
        <p:nvSpPr>
          <p:cNvPr id="7" name="Freeform 7"/>
          <p:cNvSpPr/>
          <p:nvPr/>
        </p:nvSpPr>
        <p:spPr>
          <a:xfrm rot="9107748">
            <a:off x="14013798" y="307946"/>
            <a:ext cx="353825" cy="1441508"/>
          </a:xfrm>
          <a:custGeom>
            <a:avLst/>
            <a:gdLst/>
            <a:ahLst/>
            <a:cxnLst/>
            <a:rect l="l" t="t" r="r" b="b"/>
            <a:pathLst>
              <a:path w="353825" h="1441508">
                <a:moveTo>
                  <a:pt x="0" y="0"/>
                </a:moveTo>
                <a:lnTo>
                  <a:pt x="353825" y="0"/>
                </a:lnTo>
                <a:lnTo>
                  <a:pt x="353825" y="1441508"/>
                </a:lnTo>
                <a:lnTo>
                  <a:pt x="0" y="14415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rot="1629927">
            <a:off x="4655857" y="8023280"/>
            <a:ext cx="353825" cy="1441508"/>
          </a:xfrm>
          <a:custGeom>
            <a:avLst/>
            <a:gdLst/>
            <a:ahLst/>
            <a:cxnLst/>
            <a:rect l="l" t="t" r="r" b="b"/>
            <a:pathLst>
              <a:path w="353825" h="1441508">
                <a:moveTo>
                  <a:pt x="0" y="0"/>
                </a:moveTo>
                <a:lnTo>
                  <a:pt x="353825" y="0"/>
                </a:lnTo>
                <a:lnTo>
                  <a:pt x="353825" y="1441508"/>
                </a:lnTo>
                <a:lnTo>
                  <a:pt x="0" y="14415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1961463" y="5663442"/>
            <a:ext cx="2365790" cy="2756747"/>
          </a:xfrm>
          <a:custGeom>
            <a:avLst/>
            <a:gdLst/>
            <a:ahLst/>
            <a:cxnLst/>
            <a:rect l="l" t="t" r="r" b="b"/>
            <a:pathLst>
              <a:path w="2365790" h="2756747">
                <a:moveTo>
                  <a:pt x="0" y="0"/>
                </a:moveTo>
                <a:lnTo>
                  <a:pt x="2365790" y="0"/>
                </a:lnTo>
                <a:lnTo>
                  <a:pt x="2365790" y="2756746"/>
                </a:lnTo>
                <a:lnTo>
                  <a:pt x="0" y="27567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7854273" y="3199043"/>
            <a:ext cx="2464399" cy="2464399"/>
          </a:xfrm>
          <a:custGeom>
            <a:avLst/>
            <a:gdLst/>
            <a:ahLst/>
            <a:cxnLst/>
            <a:rect l="l" t="t" r="r" b="b"/>
            <a:pathLst>
              <a:path w="2464399" h="2464399">
                <a:moveTo>
                  <a:pt x="0" y="0"/>
                </a:moveTo>
                <a:lnTo>
                  <a:pt x="2464399" y="0"/>
                </a:lnTo>
                <a:lnTo>
                  <a:pt x="2464399" y="2464399"/>
                </a:lnTo>
                <a:lnTo>
                  <a:pt x="0" y="24643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3539689" y="6051672"/>
            <a:ext cx="2731208" cy="3016395"/>
          </a:xfrm>
          <a:custGeom>
            <a:avLst/>
            <a:gdLst/>
            <a:ahLst/>
            <a:cxnLst/>
            <a:rect l="l" t="t" r="r" b="b"/>
            <a:pathLst>
              <a:path w="2731208" h="3016395">
                <a:moveTo>
                  <a:pt x="0" y="0"/>
                </a:moveTo>
                <a:lnTo>
                  <a:pt x="2731208" y="0"/>
                </a:lnTo>
                <a:lnTo>
                  <a:pt x="2731208" y="3016395"/>
                </a:lnTo>
                <a:lnTo>
                  <a:pt x="0" y="30163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TextBox 12"/>
          <p:cNvSpPr txBox="1"/>
          <p:nvPr/>
        </p:nvSpPr>
        <p:spPr>
          <a:xfrm>
            <a:off x="472044" y="3473511"/>
            <a:ext cx="5525713" cy="1963842"/>
          </a:xfrm>
          <a:prstGeom prst="rect">
            <a:avLst/>
          </a:prstGeom>
        </p:spPr>
        <p:txBody>
          <a:bodyPr lIns="0" tIns="0" rIns="0" bIns="0" rtlCol="0" anchor="t">
            <a:spAutoFit/>
          </a:bodyPr>
          <a:lstStyle/>
          <a:p>
            <a:pPr algn="ctr">
              <a:lnSpc>
                <a:spcPts val="4526"/>
              </a:lnSpc>
            </a:pPr>
            <a:r>
              <a:rPr lang="en-US" sz="3233" b="1">
                <a:solidFill>
                  <a:srgbClr val="000000"/>
                </a:solidFill>
                <a:latin typeface="Open Sans Bold"/>
                <a:ea typeface="Open Sans Bold"/>
                <a:cs typeface="Open Sans Bold"/>
                <a:sym typeface="Open Sans Bold"/>
              </a:rPr>
              <a:t>Menor impacto ambiental: </a:t>
            </a:r>
          </a:p>
          <a:p>
            <a:pPr algn="ctr">
              <a:lnSpc>
                <a:spcPts val="3686"/>
              </a:lnSpc>
            </a:pPr>
            <a:r>
              <a:rPr lang="en-US" sz="2633">
                <a:solidFill>
                  <a:srgbClr val="000000"/>
                </a:solidFill>
                <a:latin typeface="Open Sans"/>
                <a:ea typeface="Open Sans"/>
                <a:cs typeface="Open Sans"/>
                <a:sym typeface="Open Sans"/>
              </a:rPr>
              <a:t>Menos residuos y menos necesidad de extraer nuevos recursos</a:t>
            </a:r>
          </a:p>
        </p:txBody>
      </p:sp>
      <p:sp>
        <p:nvSpPr>
          <p:cNvPr id="13" name="TextBox 13"/>
          <p:cNvSpPr txBox="1"/>
          <p:nvPr/>
        </p:nvSpPr>
        <p:spPr>
          <a:xfrm>
            <a:off x="6381143" y="5984997"/>
            <a:ext cx="5525713" cy="1963842"/>
          </a:xfrm>
          <a:prstGeom prst="rect">
            <a:avLst/>
          </a:prstGeom>
        </p:spPr>
        <p:txBody>
          <a:bodyPr lIns="0" tIns="0" rIns="0" bIns="0" rtlCol="0" anchor="t">
            <a:spAutoFit/>
          </a:bodyPr>
          <a:lstStyle/>
          <a:p>
            <a:pPr algn="ctr">
              <a:lnSpc>
                <a:spcPts val="4526"/>
              </a:lnSpc>
            </a:pPr>
            <a:r>
              <a:rPr lang="en-US" sz="3233" b="1">
                <a:solidFill>
                  <a:srgbClr val="000000"/>
                </a:solidFill>
                <a:latin typeface="Open Sans Bold"/>
                <a:ea typeface="Open Sans Bold"/>
                <a:cs typeface="Open Sans Bold"/>
                <a:sym typeface="Open Sans Bold"/>
              </a:rPr>
              <a:t>Eficiencia económica: </a:t>
            </a:r>
          </a:p>
          <a:p>
            <a:pPr algn="ctr">
              <a:lnSpc>
                <a:spcPts val="3686"/>
              </a:lnSpc>
            </a:pPr>
            <a:r>
              <a:rPr lang="en-US" sz="2633">
                <a:solidFill>
                  <a:srgbClr val="000000"/>
                </a:solidFill>
                <a:latin typeface="Open Sans"/>
                <a:ea typeface="Open Sans"/>
                <a:cs typeface="Open Sans"/>
                <a:sym typeface="Open Sans"/>
              </a:rPr>
              <a:t>Aprovechar los materiales al máximo, reduciendo los costos de producción.</a:t>
            </a:r>
          </a:p>
        </p:txBody>
      </p:sp>
      <p:sp>
        <p:nvSpPr>
          <p:cNvPr id="14" name="TextBox 14"/>
          <p:cNvSpPr txBox="1"/>
          <p:nvPr/>
        </p:nvSpPr>
        <p:spPr>
          <a:xfrm>
            <a:off x="11924401" y="3699600"/>
            <a:ext cx="5525713" cy="1963842"/>
          </a:xfrm>
          <a:prstGeom prst="rect">
            <a:avLst/>
          </a:prstGeom>
        </p:spPr>
        <p:txBody>
          <a:bodyPr lIns="0" tIns="0" rIns="0" bIns="0" rtlCol="0" anchor="t">
            <a:spAutoFit/>
          </a:bodyPr>
          <a:lstStyle/>
          <a:p>
            <a:pPr algn="ctr">
              <a:lnSpc>
                <a:spcPts val="4526"/>
              </a:lnSpc>
            </a:pPr>
            <a:r>
              <a:rPr lang="en-US" sz="3233" b="1">
                <a:solidFill>
                  <a:srgbClr val="000000"/>
                </a:solidFill>
                <a:latin typeface="Open Sans Bold"/>
                <a:ea typeface="Open Sans Bold"/>
                <a:cs typeface="Open Sans Bold"/>
                <a:sym typeface="Open Sans Bold"/>
              </a:rPr>
              <a:t>Generación de empleo:</a:t>
            </a:r>
            <a:r>
              <a:rPr lang="en-US" sz="3233">
                <a:solidFill>
                  <a:srgbClr val="000000"/>
                </a:solidFill>
                <a:latin typeface="Open Sans"/>
                <a:ea typeface="Open Sans"/>
                <a:cs typeface="Open Sans"/>
                <a:sym typeface="Open Sans"/>
              </a:rPr>
              <a:t> </a:t>
            </a:r>
          </a:p>
          <a:p>
            <a:pPr algn="ctr">
              <a:lnSpc>
                <a:spcPts val="3686"/>
              </a:lnSpc>
            </a:pPr>
            <a:r>
              <a:rPr lang="en-US" sz="2633">
                <a:solidFill>
                  <a:srgbClr val="000000"/>
                </a:solidFill>
                <a:latin typeface="Open Sans"/>
                <a:ea typeface="Open Sans"/>
                <a:cs typeface="Open Sans"/>
                <a:sym typeface="Open Sans"/>
              </a:rPr>
              <a:t>La economía circular puede crear nuevos empleos en reparación, reciclaje, diseño y otros sectores.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Freeform 3"/>
          <p:cNvSpPr/>
          <p:nvPr/>
        </p:nvSpPr>
        <p:spPr>
          <a:xfrm rot="2438542" flipH="1" flipV="1">
            <a:off x="11351592" y="-1836437"/>
            <a:ext cx="10693435" cy="4838779"/>
          </a:xfrm>
          <a:custGeom>
            <a:avLst/>
            <a:gdLst/>
            <a:ahLst/>
            <a:cxnLst/>
            <a:rect l="l" t="t" r="r" b="b"/>
            <a:pathLst>
              <a:path w="10693435" h="4838779">
                <a:moveTo>
                  <a:pt x="10693435" y="4838779"/>
                </a:moveTo>
                <a:lnTo>
                  <a:pt x="0" y="4838779"/>
                </a:lnTo>
                <a:lnTo>
                  <a:pt x="0" y="0"/>
                </a:lnTo>
                <a:lnTo>
                  <a:pt x="10693435" y="0"/>
                </a:lnTo>
                <a:lnTo>
                  <a:pt x="10693435" y="4838779"/>
                </a:lnTo>
                <a:close/>
              </a:path>
            </a:pathLst>
          </a:custGeom>
          <a:blipFill>
            <a:blip r:embed="rId3"/>
            <a:stretch>
              <a:fillRect/>
            </a:stretch>
          </a:blipFill>
        </p:spPr>
      </p:sp>
      <p:sp>
        <p:nvSpPr>
          <p:cNvPr id="4" name="Freeform 4"/>
          <p:cNvSpPr/>
          <p:nvPr/>
        </p:nvSpPr>
        <p:spPr>
          <a:xfrm rot="-2484421" flipV="1">
            <a:off x="-3779504" y="-1836437"/>
            <a:ext cx="10693435" cy="4838779"/>
          </a:xfrm>
          <a:custGeom>
            <a:avLst/>
            <a:gdLst/>
            <a:ahLst/>
            <a:cxnLst/>
            <a:rect l="l" t="t" r="r" b="b"/>
            <a:pathLst>
              <a:path w="10693435" h="4838779">
                <a:moveTo>
                  <a:pt x="0" y="4838779"/>
                </a:moveTo>
                <a:lnTo>
                  <a:pt x="10693435" y="4838779"/>
                </a:lnTo>
                <a:lnTo>
                  <a:pt x="10693435" y="0"/>
                </a:lnTo>
                <a:lnTo>
                  <a:pt x="0" y="0"/>
                </a:lnTo>
                <a:lnTo>
                  <a:pt x="0" y="4838779"/>
                </a:lnTo>
                <a:close/>
              </a:path>
            </a:pathLst>
          </a:custGeom>
          <a:blipFill>
            <a:blip r:embed="rId3"/>
            <a:stretch>
              <a:fillRect/>
            </a:stretch>
          </a:blipFill>
        </p:spPr>
      </p:sp>
      <p:grpSp>
        <p:nvGrpSpPr>
          <p:cNvPr id="5" name="Group 5"/>
          <p:cNvGrpSpPr/>
          <p:nvPr/>
        </p:nvGrpSpPr>
        <p:grpSpPr>
          <a:xfrm>
            <a:off x="973375" y="3227299"/>
            <a:ext cx="1108603" cy="1108603"/>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C637"/>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001920" y="3282729"/>
            <a:ext cx="1108603" cy="997743"/>
          </a:xfrm>
          <a:custGeom>
            <a:avLst/>
            <a:gdLst/>
            <a:ahLst/>
            <a:cxnLst/>
            <a:rect l="l" t="t" r="r" b="b"/>
            <a:pathLst>
              <a:path w="1108603" h="997743">
                <a:moveTo>
                  <a:pt x="0" y="0"/>
                </a:moveTo>
                <a:lnTo>
                  <a:pt x="1108603" y="0"/>
                </a:lnTo>
                <a:lnTo>
                  <a:pt x="1108603" y="997743"/>
                </a:lnTo>
                <a:lnTo>
                  <a:pt x="0" y="9977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9" name="Group 9"/>
          <p:cNvGrpSpPr/>
          <p:nvPr/>
        </p:nvGrpSpPr>
        <p:grpSpPr>
          <a:xfrm>
            <a:off x="5310923" y="3171869"/>
            <a:ext cx="9701595" cy="1108603"/>
            <a:chOff x="0" y="0"/>
            <a:chExt cx="12935460" cy="1478137"/>
          </a:xfrm>
        </p:grpSpPr>
        <p:grpSp>
          <p:nvGrpSpPr>
            <p:cNvPr id="10" name="Group 10"/>
            <p:cNvGrpSpPr/>
            <p:nvPr/>
          </p:nvGrpSpPr>
          <p:grpSpPr>
            <a:xfrm>
              <a:off x="0" y="0"/>
              <a:ext cx="1478137" cy="147813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C637"/>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5709631" y="0"/>
              <a:ext cx="1478137" cy="1478137"/>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C637"/>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1419262" y="0"/>
              <a:ext cx="1478137" cy="1478137"/>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C637"/>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9" name="Freeform 19"/>
            <p:cNvSpPr/>
            <p:nvPr/>
          </p:nvSpPr>
          <p:spPr>
            <a:xfrm>
              <a:off x="38061" y="73907"/>
              <a:ext cx="1478137" cy="1330324"/>
            </a:xfrm>
            <a:custGeom>
              <a:avLst/>
              <a:gdLst/>
              <a:ahLst/>
              <a:cxnLst/>
              <a:rect l="l" t="t" r="r" b="b"/>
              <a:pathLst>
                <a:path w="1478137" h="1330324">
                  <a:moveTo>
                    <a:pt x="0" y="0"/>
                  </a:moveTo>
                  <a:lnTo>
                    <a:pt x="1478137" y="0"/>
                  </a:lnTo>
                  <a:lnTo>
                    <a:pt x="1478137" y="1330324"/>
                  </a:lnTo>
                  <a:lnTo>
                    <a:pt x="0" y="13303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Freeform 20"/>
            <p:cNvSpPr/>
            <p:nvPr/>
          </p:nvSpPr>
          <p:spPr>
            <a:xfrm>
              <a:off x="5747692" y="73907"/>
              <a:ext cx="1478137" cy="1330324"/>
            </a:xfrm>
            <a:custGeom>
              <a:avLst/>
              <a:gdLst/>
              <a:ahLst/>
              <a:cxnLst/>
              <a:rect l="l" t="t" r="r" b="b"/>
              <a:pathLst>
                <a:path w="1478137" h="1330324">
                  <a:moveTo>
                    <a:pt x="0" y="0"/>
                  </a:moveTo>
                  <a:lnTo>
                    <a:pt x="1478137" y="0"/>
                  </a:lnTo>
                  <a:lnTo>
                    <a:pt x="1478137" y="1330324"/>
                  </a:lnTo>
                  <a:lnTo>
                    <a:pt x="0" y="13303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1" name="Freeform 21"/>
            <p:cNvSpPr/>
            <p:nvPr/>
          </p:nvSpPr>
          <p:spPr>
            <a:xfrm>
              <a:off x="11457323" y="73907"/>
              <a:ext cx="1478137" cy="1330324"/>
            </a:xfrm>
            <a:custGeom>
              <a:avLst/>
              <a:gdLst/>
              <a:ahLst/>
              <a:cxnLst/>
              <a:rect l="l" t="t" r="r" b="b"/>
              <a:pathLst>
                <a:path w="1478137" h="1330324">
                  <a:moveTo>
                    <a:pt x="0" y="0"/>
                  </a:moveTo>
                  <a:lnTo>
                    <a:pt x="1478137" y="0"/>
                  </a:lnTo>
                  <a:lnTo>
                    <a:pt x="1478137" y="1330324"/>
                  </a:lnTo>
                  <a:lnTo>
                    <a:pt x="0" y="13303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TextBox 22"/>
            <p:cNvSpPr txBox="1"/>
            <p:nvPr/>
          </p:nvSpPr>
          <p:spPr>
            <a:xfrm>
              <a:off x="169709" y="380502"/>
              <a:ext cx="1100368" cy="850484"/>
            </a:xfrm>
            <a:prstGeom prst="rect">
              <a:avLst/>
            </a:prstGeom>
          </p:spPr>
          <p:txBody>
            <a:bodyPr lIns="0" tIns="0" rIns="0" bIns="0" rtlCol="0" anchor="t">
              <a:spAutoFit/>
            </a:bodyPr>
            <a:lstStyle/>
            <a:p>
              <a:pPr marL="0" lvl="0" indent="0" algn="ctr">
                <a:lnSpc>
                  <a:spcPts val="4317"/>
                </a:lnSpc>
                <a:spcBef>
                  <a:spcPct val="0"/>
                </a:spcBef>
              </a:pPr>
              <a:r>
                <a:rPr lang="en-US" sz="4850" u="none" strike="noStrike">
                  <a:solidFill>
                    <a:srgbClr val="0F724A"/>
                  </a:solidFill>
                  <a:latin typeface="Handelson Four"/>
                  <a:ea typeface="Handelson Four"/>
                  <a:cs typeface="Handelson Four"/>
                  <a:sym typeface="Handelson Four"/>
                </a:rPr>
                <a:t>02</a:t>
              </a:r>
            </a:p>
          </p:txBody>
        </p:sp>
        <p:sp>
          <p:nvSpPr>
            <p:cNvPr id="23" name="TextBox 23"/>
            <p:cNvSpPr txBox="1"/>
            <p:nvPr/>
          </p:nvSpPr>
          <p:spPr>
            <a:xfrm>
              <a:off x="5879340" y="380502"/>
              <a:ext cx="1100368" cy="850484"/>
            </a:xfrm>
            <a:prstGeom prst="rect">
              <a:avLst/>
            </a:prstGeom>
          </p:spPr>
          <p:txBody>
            <a:bodyPr lIns="0" tIns="0" rIns="0" bIns="0" rtlCol="0" anchor="t">
              <a:spAutoFit/>
            </a:bodyPr>
            <a:lstStyle/>
            <a:p>
              <a:pPr marL="0" lvl="0" indent="0" algn="ctr">
                <a:lnSpc>
                  <a:spcPts val="4317"/>
                </a:lnSpc>
                <a:spcBef>
                  <a:spcPct val="0"/>
                </a:spcBef>
              </a:pPr>
              <a:r>
                <a:rPr lang="en-US" sz="4850" u="none" strike="noStrike">
                  <a:solidFill>
                    <a:srgbClr val="0F724A"/>
                  </a:solidFill>
                  <a:latin typeface="Handelson Four"/>
                  <a:ea typeface="Handelson Four"/>
                  <a:cs typeface="Handelson Four"/>
                  <a:sym typeface="Handelson Four"/>
                </a:rPr>
                <a:t>03</a:t>
              </a:r>
            </a:p>
          </p:txBody>
        </p:sp>
        <p:sp>
          <p:nvSpPr>
            <p:cNvPr id="24" name="TextBox 24"/>
            <p:cNvSpPr txBox="1"/>
            <p:nvPr/>
          </p:nvSpPr>
          <p:spPr>
            <a:xfrm>
              <a:off x="11588971" y="380502"/>
              <a:ext cx="1100368" cy="850484"/>
            </a:xfrm>
            <a:prstGeom prst="rect">
              <a:avLst/>
            </a:prstGeom>
          </p:spPr>
          <p:txBody>
            <a:bodyPr lIns="0" tIns="0" rIns="0" bIns="0" rtlCol="0" anchor="t">
              <a:spAutoFit/>
            </a:bodyPr>
            <a:lstStyle/>
            <a:p>
              <a:pPr marL="0" lvl="0" indent="0" algn="ctr">
                <a:lnSpc>
                  <a:spcPts val="4317"/>
                </a:lnSpc>
                <a:spcBef>
                  <a:spcPct val="0"/>
                </a:spcBef>
              </a:pPr>
              <a:r>
                <a:rPr lang="en-US" sz="4850" u="none" strike="noStrike">
                  <a:solidFill>
                    <a:srgbClr val="0F724A"/>
                  </a:solidFill>
                  <a:latin typeface="Handelson Four"/>
                  <a:ea typeface="Handelson Four"/>
                  <a:cs typeface="Handelson Four"/>
                  <a:sym typeface="Handelson Four"/>
                </a:rPr>
                <a:t>04</a:t>
              </a:r>
            </a:p>
          </p:txBody>
        </p:sp>
      </p:grpSp>
      <p:sp>
        <p:nvSpPr>
          <p:cNvPr id="25" name="Freeform 25"/>
          <p:cNvSpPr/>
          <p:nvPr/>
        </p:nvSpPr>
        <p:spPr>
          <a:xfrm>
            <a:off x="1700047" y="3781601"/>
            <a:ext cx="2163709" cy="2117730"/>
          </a:xfrm>
          <a:custGeom>
            <a:avLst/>
            <a:gdLst/>
            <a:ahLst/>
            <a:cxnLst/>
            <a:rect l="l" t="t" r="r" b="b"/>
            <a:pathLst>
              <a:path w="2163709" h="2117730">
                <a:moveTo>
                  <a:pt x="0" y="0"/>
                </a:moveTo>
                <a:lnTo>
                  <a:pt x="2163708" y="0"/>
                </a:lnTo>
                <a:lnTo>
                  <a:pt x="2163708" y="2117730"/>
                </a:lnTo>
                <a:lnTo>
                  <a:pt x="0" y="21177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6" name="Freeform 26"/>
          <p:cNvSpPr/>
          <p:nvPr/>
        </p:nvSpPr>
        <p:spPr>
          <a:xfrm>
            <a:off x="5531033" y="4159635"/>
            <a:ext cx="2694725" cy="2081675"/>
          </a:xfrm>
          <a:custGeom>
            <a:avLst/>
            <a:gdLst/>
            <a:ahLst/>
            <a:cxnLst/>
            <a:rect l="l" t="t" r="r" b="b"/>
            <a:pathLst>
              <a:path w="2694725" h="2081675">
                <a:moveTo>
                  <a:pt x="0" y="0"/>
                </a:moveTo>
                <a:lnTo>
                  <a:pt x="2694725" y="0"/>
                </a:lnTo>
                <a:lnTo>
                  <a:pt x="2694725" y="2081675"/>
                </a:lnTo>
                <a:lnTo>
                  <a:pt x="0" y="2081675"/>
                </a:lnTo>
                <a:lnTo>
                  <a:pt x="0" y="0"/>
                </a:lnTo>
                <a:close/>
              </a:path>
            </a:pathLst>
          </a:custGeom>
          <a:blipFill>
            <a:blip r:embed="rId8"/>
            <a:stretch>
              <a:fillRect/>
            </a:stretch>
          </a:blipFill>
        </p:spPr>
      </p:sp>
      <p:sp>
        <p:nvSpPr>
          <p:cNvPr id="27" name="Freeform 27"/>
          <p:cNvSpPr/>
          <p:nvPr/>
        </p:nvSpPr>
        <p:spPr>
          <a:xfrm>
            <a:off x="10036525" y="4091729"/>
            <a:ext cx="2162049" cy="2217486"/>
          </a:xfrm>
          <a:custGeom>
            <a:avLst/>
            <a:gdLst/>
            <a:ahLst/>
            <a:cxnLst/>
            <a:rect l="l" t="t" r="r" b="b"/>
            <a:pathLst>
              <a:path w="2162049" h="2217486">
                <a:moveTo>
                  <a:pt x="0" y="0"/>
                </a:moveTo>
                <a:lnTo>
                  <a:pt x="2162050" y="0"/>
                </a:lnTo>
                <a:lnTo>
                  <a:pt x="2162050" y="2217487"/>
                </a:lnTo>
                <a:lnTo>
                  <a:pt x="0" y="221748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8" name="Freeform 28"/>
          <p:cNvSpPr/>
          <p:nvPr/>
        </p:nvSpPr>
        <p:spPr>
          <a:xfrm>
            <a:off x="14606731" y="3890227"/>
            <a:ext cx="2043680" cy="2043680"/>
          </a:xfrm>
          <a:custGeom>
            <a:avLst/>
            <a:gdLst/>
            <a:ahLst/>
            <a:cxnLst/>
            <a:rect l="l" t="t" r="r" b="b"/>
            <a:pathLst>
              <a:path w="2043680" h="2043680">
                <a:moveTo>
                  <a:pt x="0" y="0"/>
                </a:moveTo>
                <a:lnTo>
                  <a:pt x="2043680" y="0"/>
                </a:lnTo>
                <a:lnTo>
                  <a:pt x="2043680" y="2043680"/>
                </a:lnTo>
                <a:lnTo>
                  <a:pt x="0" y="204368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9" name="TextBox 29"/>
          <p:cNvSpPr txBox="1"/>
          <p:nvPr/>
        </p:nvSpPr>
        <p:spPr>
          <a:xfrm>
            <a:off x="733434" y="1444670"/>
            <a:ext cx="9399632" cy="1228502"/>
          </a:xfrm>
          <a:prstGeom prst="rect">
            <a:avLst/>
          </a:prstGeom>
        </p:spPr>
        <p:txBody>
          <a:bodyPr lIns="0" tIns="0" rIns="0" bIns="0" rtlCol="0" anchor="t">
            <a:spAutoFit/>
          </a:bodyPr>
          <a:lstStyle/>
          <a:p>
            <a:pPr algn="ctr">
              <a:lnSpc>
                <a:spcPts val="9491"/>
              </a:lnSpc>
            </a:pPr>
            <a:r>
              <a:rPr lang="en-US" sz="8474">
                <a:solidFill>
                  <a:srgbClr val="0F724A"/>
                </a:solidFill>
                <a:latin typeface="Handelson Four"/>
                <a:ea typeface="Handelson Four"/>
                <a:cs typeface="Handelson Four"/>
                <a:sym typeface="Handelson Four"/>
              </a:rPr>
              <a:t>EJEMPLOS DE APLICACIÓN</a:t>
            </a:r>
          </a:p>
        </p:txBody>
      </p:sp>
      <p:sp>
        <p:nvSpPr>
          <p:cNvPr id="30" name="TextBox 30"/>
          <p:cNvSpPr txBox="1"/>
          <p:nvPr/>
        </p:nvSpPr>
        <p:spPr>
          <a:xfrm>
            <a:off x="9144000" y="1377087"/>
            <a:ext cx="8048085" cy="1420819"/>
          </a:xfrm>
          <a:prstGeom prst="rect">
            <a:avLst/>
          </a:prstGeom>
        </p:spPr>
        <p:txBody>
          <a:bodyPr lIns="0" tIns="0" rIns="0" bIns="0" rtlCol="0" anchor="t">
            <a:spAutoFit/>
          </a:bodyPr>
          <a:lstStyle/>
          <a:p>
            <a:pPr marL="0" lvl="0" indent="0" algn="ctr">
              <a:lnSpc>
                <a:spcPts val="10934"/>
              </a:lnSpc>
            </a:pPr>
            <a:r>
              <a:rPr lang="en-US" sz="10124">
                <a:solidFill>
                  <a:srgbClr val="000000"/>
                </a:solidFill>
                <a:latin typeface="Handelson Three"/>
                <a:ea typeface="Handelson Three"/>
                <a:cs typeface="Handelson Three"/>
                <a:sym typeface="Handelson Three"/>
              </a:rPr>
              <a:t>Economía Circular</a:t>
            </a:r>
          </a:p>
        </p:txBody>
      </p:sp>
      <p:sp>
        <p:nvSpPr>
          <p:cNvPr id="31" name="TextBox 31"/>
          <p:cNvSpPr txBox="1"/>
          <p:nvPr/>
        </p:nvSpPr>
        <p:spPr>
          <a:xfrm>
            <a:off x="733434" y="7325814"/>
            <a:ext cx="3401665" cy="2389735"/>
          </a:xfrm>
          <a:prstGeom prst="rect">
            <a:avLst/>
          </a:prstGeom>
        </p:spPr>
        <p:txBody>
          <a:bodyPr lIns="0" tIns="0" rIns="0" bIns="0" rtlCol="0" anchor="t">
            <a:spAutoFit/>
          </a:bodyPr>
          <a:lstStyle/>
          <a:p>
            <a:pPr algn="ctr">
              <a:lnSpc>
                <a:spcPts val="3207"/>
              </a:lnSpc>
              <a:spcBef>
                <a:spcPct val="0"/>
              </a:spcBef>
            </a:pPr>
            <a:r>
              <a:rPr lang="en-US" sz="2290">
                <a:solidFill>
                  <a:srgbClr val="000000"/>
                </a:solidFill>
                <a:latin typeface="Architects Daughter"/>
                <a:ea typeface="Architects Daughter"/>
                <a:cs typeface="Architects Daughter"/>
                <a:sym typeface="Architects Daughter"/>
              </a:rPr>
              <a:t>Las botellas plásticas pueden ser recicladas y convertidas en nuevos productos, como ropa o materiales de construcción.</a:t>
            </a:r>
          </a:p>
        </p:txBody>
      </p:sp>
      <p:sp>
        <p:nvSpPr>
          <p:cNvPr id="32" name="TextBox 32"/>
          <p:cNvSpPr txBox="1"/>
          <p:nvPr/>
        </p:nvSpPr>
        <p:spPr>
          <a:xfrm>
            <a:off x="4961857" y="7325814"/>
            <a:ext cx="3833077" cy="1989685"/>
          </a:xfrm>
          <a:prstGeom prst="rect">
            <a:avLst/>
          </a:prstGeom>
        </p:spPr>
        <p:txBody>
          <a:bodyPr lIns="0" tIns="0" rIns="0" bIns="0" rtlCol="0" anchor="t">
            <a:spAutoFit/>
          </a:bodyPr>
          <a:lstStyle/>
          <a:p>
            <a:pPr algn="ctr">
              <a:lnSpc>
                <a:spcPts val="3207"/>
              </a:lnSpc>
              <a:spcBef>
                <a:spcPct val="0"/>
              </a:spcBef>
            </a:pPr>
            <a:r>
              <a:rPr lang="en-US" sz="2290">
                <a:solidFill>
                  <a:srgbClr val="000000"/>
                </a:solidFill>
                <a:latin typeface="Architects Daughter"/>
                <a:ea typeface="Architects Daughter"/>
                <a:cs typeface="Architects Daughter"/>
                <a:sym typeface="Architects Daughter"/>
              </a:rPr>
              <a:t>En lugar de tirar un electrodoméstico roto, puede ser reparado o sus partes reutilizadas para crear nuevos productos.</a:t>
            </a:r>
          </a:p>
        </p:txBody>
      </p:sp>
      <p:sp>
        <p:nvSpPr>
          <p:cNvPr id="33" name="TextBox 33"/>
          <p:cNvSpPr txBox="1"/>
          <p:nvPr/>
        </p:nvSpPr>
        <p:spPr>
          <a:xfrm>
            <a:off x="1028700" y="5759390"/>
            <a:ext cx="3506402" cy="1414024"/>
          </a:xfrm>
          <a:prstGeom prst="rect">
            <a:avLst/>
          </a:prstGeom>
        </p:spPr>
        <p:txBody>
          <a:bodyPr lIns="0" tIns="0" rIns="0" bIns="0" rtlCol="0" anchor="t">
            <a:spAutoFit/>
          </a:bodyPr>
          <a:lstStyle/>
          <a:p>
            <a:pPr marL="0" lvl="0" indent="0" algn="l">
              <a:lnSpc>
                <a:spcPts val="5539"/>
              </a:lnSpc>
            </a:pPr>
            <a:r>
              <a:rPr lang="en-US" sz="5082">
                <a:solidFill>
                  <a:srgbClr val="000000"/>
                </a:solidFill>
                <a:latin typeface="Handelson Three"/>
                <a:ea typeface="Handelson Three"/>
                <a:cs typeface="Handelson Three"/>
                <a:sym typeface="Handelson Three"/>
              </a:rPr>
              <a:t>Reciclaje de plásticos</a:t>
            </a:r>
          </a:p>
        </p:txBody>
      </p:sp>
      <p:sp>
        <p:nvSpPr>
          <p:cNvPr id="34" name="TextBox 34"/>
          <p:cNvSpPr txBox="1"/>
          <p:nvPr/>
        </p:nvSpPr>
        <p:spPr>
          <a:xfrm>
            <a:off x="5310923" y="6065755"/>
            <a:ext cx="3506402" cy="871036"/>
          </a:xfrm>
          <a:prstGeom prst="rect">
            <a:avLst/>
          </a:prstGeom>
        </p:spPr>
        <p:txBody>
          <a:bodyPr lIns="0" tIns="0" rIns="0" bIns="0" rtlCol="0" anchor="t">
            <a:spAutoFit/>
          </a:bodyPr>
          <a:lstStyle/>
          <a:p>
            <a:pPr marL="0" lvl="0" indent="0" algn="l">
              <a:lnSpc>
                <a:spcPts val="7115"/>
              </a:lnSpc>
              <a:spcBef>
                <a:spcPct val="0"/>
              </a:spcBef>
            </a:pPr>
            <a:r>
              <a:rPr lang="en-US" sz="5082">
                <a:solidFill>
                  <a:srgbClr val="000000"/>
                </a:solidFill>
                <a:latin typeface="Handelson Three"/>
                <a:ea typeface="Handelson Three"/>
                <a:cs typeface="Handelson Three"/>
                <a:sym typeface="Handelson Three"/>
              </a:rPr>
              <a:t>Electrodomésticos: </a:t>
            </a:r>
          </a:p>
        </p:txBody>
      </p:sp>
      <p:sp>
        <p:nvSpPr>
          <p:cNvPr id="35" name="TextBox 35"/>
          <p:cNvSpPr txBox="1"/>
          <p:nvPr/>
        </p:nvSpPr>
        <p:spPr>
          <a:xfrm>
            <a:off x="9720428" y="7268615"/>
            <a:ext cx="3340126" cy="1989685"/>
          </a:xfrm>
          <a:prstGeom prst="rect">
            <a:avLst/>
          </a:prstGeom>
        </p:spPr>
        <p:txBody>
          <a:bodyPr lIns="0" tIns="0" rIns="0" bIns="0" rtlCol="0" anchor="t">
            <a:spAutoFit/>
          </a:bodyPr>
          <a:lstStyle/>
          <a:p>
            <a:pPr algn="ctr">
              <a:lnSpc>
                <a:spcPts val="3207"/>
              </a:lnSpc>
              <a:spcBef>
                <a:spcPct val="0"/>
              </a:spcBef>
            </a:pPr>
            <a:r>
              <a:rPr lang="en-US" sz="2290">
                <a:solidFill>
                  <a:srgbClr val="000000"/>
                </a:solidFill>
                <a:latin typeface="Architects Daughter"/>
                <a:ea typeface="Architects Daughter"/>
                <a:cs typeface="Architects Daughter"/>
                <a:sym typeface="Architects Daughter"/>
              </a:rPr>
              <a:t> Las prendas pueden ser diseñadas para ser fácilmente reciclables o incluso ser revendidas después de su uso</a:t>
            </a:r>
          </a:p>
        </p:txBody>
      </p:sp>
      <p:sp>
        <p:nvSpPr>
          <p:cNvPr id="36" name="TextBox 36"/>
          <p:cNvSpPr txBox="1"/>
          <p:nvPr/>
        </p:nvSpPr>
        <p:spPr>
          <a:xfrm>
            <a:off x="9593147" y="6065755"/>
            <a:ext cx="3796557" cy="871036"/>
          </a:xfrm>
          <a:prstGeom prst="rect">
            <a:avLst/>
          </a:prstGeom>
        </p:spPr>
        <p:txBody>
          <a:bodyPr lIns="0" tIns="0" rIns="0" bIns="0" rtlCol="0" anchor="t">
            <a:spAutoFit/>
          </a:bodyPr>
          <a:lstStyle/>
          <a:p>
            <a:pPr marL="0" lvl="0" indent="0" algn="l">
              <a:lnSpc>
                <a:spcPts val="7115"/>
              </a:lnSpc>
              <a:spcBef>
                <a:spcPct val="0"/>
              </a:spcBef>
            </a:pPr>
            <a:r>
              <a:rPr lang="en-US" sz="5082">
                <a:solidFill>
                  <a:srgbClr val="000000"/>
                </a:solidFill>
                <a:latin typeface="Handelson Three"/>
                <a:ea typeface="Handelson Three"/>
                <a:cs typeface="Handelson Three"/>
                <a:sym typeface="Handelson Three"/>
              </a:rPr>
              <a:t>Moda circular</a:t>
            </a:r>
          </a:p>
        </p:txBody>
      </p:sp>
      <p:sp>
        <p:nvSpPr>
          <p:cNvPr id="37" name="TextBox 37"/>
          <p:cNvSpPr txBox="1"/>
          <p:nvPr/>
        </p:nvSpPr>
        <p:spPr>
          <a:xfrm>
            <a:off x="13889229" y="7125789"/>
            <a:ext cx="3726127" cy="2789785"/>
          </a:xfrm>
          <a:prstGeom prst="rect">
            <a:avLst/>
          </a:prstGeom>
        </p:spPr>
        <p:txBody>
          <a:bodyPr lIns="0" tIns="0" rIns="0" bIns="0" rtlCol="0" anchor="t">
            <a:spAutoFit/>
          </a:bodyPr>
          <a:lstStyle/>
          <a:p>
            <a:pPr algn="ctr">
              <a:lnSpc>
                <a:spcPts val="3207"/>
              </a:lnSpc>
            </a:pPr>
            <a:r>
              <a:rPr lang="en-US" sz="2290">
                <a:solidFill>
                  <a:srgbClr val="000000"/>
                </a:solidFill>
                <a:latin typeface="Architects Daughter"/>
                <a:ea typeface="Architects Daughter"/>
                <a:cs typeface="Architects Daughter"/>
                <a:sym typeface="Architects Daughter"/>
              </a:rPr>
              <a:t>En lugar de tirar el teléfono, se puede entregar para ser reacondicionado o reparado. Además, las piezas como baterías y pantallas pueden reciclarse.</a:t>
            </a:r>
          </a:p>
        </p:txBody>
      </p:sp>
      <p:sp>
        <p:nvSpPr>
          <p:cNvPr id="38" name="TextBox 38"/>
          <p:cNvSpPr txBox="1"/>
          <p:nvPr/>
        </p:nvSpPr>
        <p:spPr>
          <a:xfrm>
            <a:off x="13875370" y="5954685"/>
            <a:ext cx="3506402" cy="871036"/>
          </a:xfrm>
          <a:prstGeom prst="rect">
            <a:avLst/>
          </a:prstGeom>
        </p:spPr>
        <p:txBody>
          <a:bodyPr lIns="0" tIns="0" rIns="0" bIns="0" rtlCol="0" anchor="t">
            <a:spAutoFit/>
          </a:bodyPr>
          <a:lstStyle/>
          <a:p>
            <a:pPr marL="0" lvl="0" indent="0" algn="l">
              <a:lnSpc>
                <a:spcPts val="7115"/>
              </a:lnSpc>
              <a:spcBef>
                <a:spcPct val="0"/>
              </a:spcBef>
            </a:pPr>
            <a:r>
              <a:rPr lang="en-US" sz="5082">
                <a:solidFill>
                  <a:srgbClr val="000000"/>
                </a:solidFill>
                <a:latin typeface="Handelson Three"/>
                <a:ea typeface="Handelson Three"/>
                <a:cs typeface="Handelson Three"/>
                <a:sym typeface="Handelson Three"/>
              </a:rPr>
              <a:t>Teléfonos móviles</a:t>
            </a:r>
          </a:p>
        </p:txBody>
      </p:sp>
      <p:sp>
        <p:nvSpPr>
          <p:cNvPr id="39" name="TextBox 39"/>
          <p:cNvSpPr txBox="1"/>
          <p:nvPr/>
        </p:nvSpPr>
        <p:spPr>
          <a:xfrm>
            <a:off x="1100656" y="3546013"/>
            <a:ext cx="825276" cy="604525"/>
          </a:xfrm>
          <a:prstGeom prst="rect">
            <a:avLst/>
          </a:prstGeom>
        </p:spPr>
        <p:txBody>
          <a:bodyPr lIns="0" tIns="0" rIns="0" bIns="0" rtlCol="0" anchor="t">
            <a:spAutoFit/>
          </a:bodyPr>
          <a:lstStyle/>
          <a:p>
            <a:pPr marL="0" lvl="0" indent="0" algn="ctr">
              <a:lnSpc>
                <a:spcPts val="4317"/>
              </a:lnSpc>
              <a:spcBef>
                <a:spcPct val="0"/>
              </a:spcBef>
            </a:pPr>
            <a:r>
              <a:rPr lang="en-US" sz="4850" u="none" strike="noStrike">
                <a:solidFill>
                  <a:srgbClr val="0F724A"/>
                </a:solidFill>
                <a:latin typeface="Handelson Four"/>
                <a:ea typeface="Handelson Four"/>
                <a:cs typeface="Handelson Four"/>
                <a:sym typeface="Handelson Four"/>
              </a:rPr>
              <a:t>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Freeform 3"/>
          <p:cNvSpPr/>
          <p:nvPr/>
        </p:nvSpPr>
        <p:spPr>
          <a:xfrm>
            <a:off x="3401750" y="2293254"/>
            <a:ext cx="11484500" cy="5254159"/>
          </a:xfrm>
          <a:custGeom>
            <a:avLst/>
            <a:gdLst/>
            <a:ahLst/>
            <a:cxnLst/>
            <a:rect l="l" t="t" r="r" b="b"/>
            <a:pathLst>
              <a:path w="11484500" h="5254159">
                <a:moveTo>
                  <a:pt x="0" y="0"/>
                </a:moveTo>
                <a:lnTo>
                  <a:pt x="11484500" y="0"/>
                </a:lnTo>
                <a:lnTo>
                  <a:pt x="11484500" y="5254158"/>
                </a:lnTo>
                <a:lnTo>
                  <a:pt x="0" y="5254158"/>
                </a:lnTo>
                <a:lnTo>
                  <a:pt x="0" y="0"/>
                </a:lnTo>
                <a:close/>
              </a:path>
            </a:pathLst>
          </a:custGeom>
          <a:blipFill>
            <a:blip r:embed="rId3"/>
            <a:stretch>
              <a:fillRect/>
            </a:stretch>
          </a:blipFill>
          <a:ln cap="sq">
            <a:noFill/>
            <a:prstDash val="solid"/>
            <a:miter/>
          </a:ln>
        </p:spPr>
      </p:sp>
      <p:sp>
        <p:nvSpPr>
          <p:cNvPr id="4" name="Freeform 4"/>
          <p:cNvSpPr/>
          <p:nvPr/>
        </p:nvSpPr>
        <p:spPr>
          <a:xfrm>
            <a:off x="6918691" y="1445133"/>
            <a:ext cx="4450618" cy="1327093"/>
          </a:xfrm>
          <a:custGeom>
            <a:avLst/>
            <a:gdLst/>
            <a:ahLst/>
            <a:cxnLst/>
            <a:rect l="l" t="t" r="r" b="b"/>
            <a:pathLst>
              <a:path w="4450618" h="1327093">
                <a:moveTo>
                  <a:pt x="0" y="0"/>
                </a:moveTo>
                <a:lnTo>
                  <a:pt x="4450618" y="0"/>
                </a:lnTo>
                <a:lnTo>
                  <a:pt x="4450618" y="1327094"/>
                </a:lnTo>
                <a:lnTo>
                  <a:pt x="0" y="13270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2498209">
            <a:off x="-3621068" y="7284658"/>
            <a:ext cx="10693435" cy="4838779"/>
          </a:xfrm>
          <a:custGeom>
            <a:avLst/>
            <a:gdLst/>
            <a:ahLst/>
            <a:cxnLst/>
            <a:rect l="l" t="t" r="r" b="b"/>
            <a:pathLst>
              <a:path w="10693435" h="4838779">
                <a:moveTo>
                  <a:pt x="0" y="0"/>
                </a:moveTo>
                <a:lnTo>
                  <a:pt x="10693435" y="0"/>
                </a:lnTo>
                <a:lnTo>
                  <a:pt x="10693435" y="4838779"/>
                </a:lnTo>
                <a:lnTo>
                  <a:pt x="0" y="4838779"/>
                </a:lnTo>
                <a:lnTo>
                  <a:pt x="0" y="0"/>
                </a:lnTo>
                <a:close/>
              </a:path>
            </a:pathLst>
          </a:custGeom>
          <a:blipFill>
            <a:blip r:embed="rId6"/>
            <a:stretch>
              <a:fillRect/>
            </a:stretch>
          </a:blipFill>
        </p:spPr>
      </p:sp>
      <p:sp>
        <p:nvSpPr>
          <p:cNvPr id="6" name="Freeform 6"/>
          <p:cNvSpPr/>
          <p:nvPr/>
        </p:nvSpPr>
        <p:spPr>
          <a:xfrm rot="2498209" flipH="1" flipV="1">
            <a:off x="11215633" y="-1836437"/>
            <a:ext cx="10693435" cy="4838779"/>
          </a:xfrm>
          <a:custGeom>
            <a:avLst/>
            <a:gdLst/>
            <a:ahLst/>
            <a:cxnLst/>
            <a:rect l="l" t="t" r="r" b="b"/>
            <a:pathLst>
              <a:path w="10693435" h="4838779">
                <a:moveTo>
                  <a:pt x="10693435" y="4838779"/>
                </a:moveTo>
                <a:lnTo>
                  <a:pt x="0" y="4838779"/>
                </a:lnTo>
                <a:lnTo>
                  <a:pt x="0" y="0"/>
                </a:lnTo>
                <a:lnTo>
                  <a:pt x="10693435" y="0"/>
                </a:lnTo>
                <a:lnTo>
                  <a:pt x="10693435" y="4838779"/>
                </a:lnTo>
                <a:close/>
              </a:path>
            </a:pathLst>
          </a:custGeom>
          <a:blipFill>
            <a:blip r:embed="rId6"/>
            <a:stretch>
              <a:fillRect/>
            </a:stretch>
          </a:blipFill>
        </p:spPr>
      </p:sp>
      <p:sp>
        <p:nvSpPr>
          <p:cNvPr id="7" name="Freeform 7"/>
          <p:cNvSpPr/>
          <p:nvPr/>
        </p:nvSpPr>
        <p:spPr>
          <a:xfrm>
            <a:off x="13758123" y="4806339"/>
            <a:ext cx="4805212" cy="4769173"/>
          </a:xfrm>
          <a:custGeom>
            <a:avLst/>
            <a:gdLst/>
            <a:ahLst/>
            <a:cxnLst/>
            <a:rect l="l" t="t" r="r" b="b"/>
            <a:pathLst>
              <a:path w="4805212" h="4769173">
                <a:moveTo>
                  <a:pt x="0" y="0"/>
                </a:moveTo>
                <a:lnTo>
                  <a:pt x="4805212" y="0"/>
                </a:lnTo>
                <a:lnTo>
                  <a:pt x="4805212" y="4769173"/>
                </a:lnTo>
                <a:lnTo>
                  <a:pt x="0" y="4769173"/>
                </a:lnTo>
                <a:lnTo>
                  <a:pt x="0" y="0"/>
                </a:lnTo>
                <a:close/>
              </a:path>
            </a:pathLst>
          </a:custGeom>
          <a:blipFill>
            <a:blip r:embed="rId7"/>
            <a:stretch>
              <a:fillRect/>
            </a:stretch>
          </a:blipFill>
        </p:spPr>
      </p:sp>
      <p:sp>
        <p:nvSpPr>
          <p:cNvPr id="8" name="TextBox 8"/>
          <p:cNvSpPr txBox="1"/>
          <p:nvPr/>
        </p:nvSpPr>
        <p:spPr>
          <a:xfrm>
            <a:off x="5767478" y="3154021"/>
            <a:ext cx="6753043" cy="2128749"/>
          </a:xfrm>
          <a:prstGeom prst="rect">
            <a:avLst/>
          </a:prstGeom>
        </p:spPr>
        <p:txBody>
          <a:bodyPr lIns="0" tIns="0" rIns="0" bIns="0" rtlCol="0" anchor="t">
            <a:spAutoFit/>
          </a:bodyPr>
          <a:lstStyle/>
          <a:p>
            <a:pPr algn="ctr">
              <a:lnSpc>
                <a:spcPts val="16465"/>
              </a:lnSpc>
            </a:pPr>
            <a:r>
              <a:rPr lang="en-US" sz="14701">
                <a:solidFill>
                  <a:srgbClr val="0F724A"/>
                </a:solidFill>
                <a:latin typeface="Handelson Four"/>
                <a:ea typeface="Handelson Four"/>
                <a:cs typeface="Handelson Four"/>
                <a:sym typeface="Handelson Four"/>
              </a:rPr>
              <a:t>MUCHAS</a:t>
            </a:r>
          </a:p>
        </p:txBody>
      </p:sp>
      <p:sp>
        <p:nvSpPr>
          <p:cNvPr id="9" name="TextBox 9"/>
          <p:cNvSpPr txBox="1"/>
          <p:nvPr/>
        </p:nvSpPr>
        <p:spPr>
          <a:xfrm>
            <a:off x="5944724" y="4595349"/>
            <a:ext cx="6398552" cy="2595577"/>
          </a:xfrm>
          <a:prstGeom prst="rect">
            <a:avLst/>
          </a:prstGeom>
        </p:spPr>
        <p:txBody>
          <a:bodyPr lIns="0" tIns="0" rIns="0" bIns="0" rtlCol="0" anchor="t">
            <a:spAutoFit/>
          </a:bodyPr>
          <a:lstStyle/>
          <a:p>
            <a:pPr marL="0" lvl="0" indent="0" algn="ctr">
              <a:lnSpc>
                <a:spcPts val="19981"/>
              </a:lnSpc>
            </a:pPr>
            <a:r>
              <a:rPr lang="en-US" sz="18501">
                <a:solidFill>
                  <a:srgbClr val="000000"/>
                </a:solidFill>
                <a:latin typeface="Handelson Three"/>
                <a:ea typeface="Handelson Three"/>
                <a:cs typeface="Handelson Three"/>
                <a:sym typeface="Handelson Three"/>
              </a:rPr>
              <a:t>gracias</a:t>
            </a:r>
          </a:p>
        </p:txBody>
      </p:sp>
      <p:sp>
        <p:nvSpPr>
          <p:cNvPr id="10" name="Freeform 10"/>
          <p:cNvSpPr/>
          <p:nvPr/>
        </p:nvSpPr>
        <p:spPr>
          <a:xfrm flipH="1">
            <a:off x="-329380" y="1028700"/>
            <a:ext cx="4677634" cy="5695749"/>
          </a:xfrm>
          <a:custGeom>
            <a:avLst/>
            <a:gdLst/>
            <a:ahLst/>
            <a:cxnLst/>
            <a:rect l="l" t="t" r="r" b="b"/>
            <a:pathLst>
              <a:path w="4677634" h="5695749">
                <a:moveTo>
                  <a:pt x="4677633" y="0"/>
                </a:moveTo>
                <a:lnTo>
                  <a:pt x="0" y="0"/>
                </a:lnTo>
                <a:lnTo>
                  <a:pt x="0" y="5695749"/>
                </a:lnTo>
                <a:lnTo>
                  <a:pt x="4677633" y="5695749"/>
                </a:lnTo>
                <a:lnTo>
                  <a:pt x="4677633" y="0"/>
                </a:lnTo>
                <a:close/>
              </a:path>
            </a:pathLst>
          </a:custGeom>
          <a:blipFill>
            <a:blip r:embed="rId8"/>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Freeform 3"/>
          <p:cNvSpPr/>
          <p:nvPr/>
        </p:nvSpPr>
        <p:spPr>
          <a:xfrm rot="-5400000" flipH="1" flipV="1">
            <a:off x="7082821" y="-1248210"/>
            <a:ext cx="11526511" cy="12643753"/>
          </a:xfrm>
          <a:custGeom>
            <a:avLst/>
            <a:gdLst/>
            <a:ahLst/>
            <a:cxnLst/>
            <a:rect l="l" t="t" r="r" b="b"/>
            <a:pathLst>
              <a:path w="11526511" h="12643753">
                <a:moveTo>
                  <a:pt x="11526511" y="12643753"/>
                </a:moveTo>
                <a:lnTo>
                  <a:pt x="0" y="12643753"/>
                </a:lnTo>
                <a:lnTo>
                  <a:pt x="0" y="0"/>
                </a:lnTo>
                <a:lnTo>
                  <a:pt x="11526511" y="0"/>
                </a:lnTo>
                <a:lnTo>
                  <a:pt x="11526511" y="12643753"/>
                </a:lnTo>
                <a:close/>
              </a:path>
            </a:pathLst>
          </a:custGeom>
          <a:blipFill>
            <a:blip r:embed="rId3"/>
            <a:stretch>
              <a:fillRect l="-52815" r="-81109" b="-9826"/>
            </a:stretch>
          </a:blipFill>
        </p:spPr>
      </p:sp>
      <p:sp>
        <p:nvSpPr>
          <p:cNvPr id="4" name="TextBox 4"/>
          <p:cNvSpPr txBox="1"/>
          <p:nvPr/>
        </p:nvSpPr>
        <p:spPr>
          <a:xfrm>
            <a:off x="10367343" y="3371927"/>
            <a:ext cx="6552824" cy="861048"/>
          </a:xfrm>
          <a:prstGeom prst="rect">
            <a:avLst/>
          </a:prstGeom>
        </p:spPr>
        <p:txBody>
          <a:bodyPr lIns="0" tIns="0" rIns="0" bIns="0" rtlCol="0" anchor="t">
            <a:spAutoFit/>
          </a:bodyPr>
          <a:lstStyle/>
          <a:p>
            <a:pPr algn="l">
              <a:lnSpc>
                <a:spcPts val="3418"/>
              </a:lnSpc>
            </a:pPr>
            <a:r>
              <a:rPr lang="en-US" sz="2998" dirty="0" err="1">
                <a:solidFill>
                  <a:srgbClr val="000000"/>
                </a:solidFill>
                <a:latin typeface="Architects Daughter"/>
                <a:ea typeface="Architects Daughter"/>
                <a:cs typeface="Architects Daughter"/>
                <a:sym typeface="Architects Daughter"/>
              </a:rPr>
              <a:t>Introducción</a:t>
            </a:r>
            <a:r>
              <a:rPr lang="en-US" sz="2998" dirty="0">
                <a:solidFill>
                  <a:srgbClr val="000000"/>
                </a:solidFill>
                <a:latin typeface="Architects Daughter"/>
                <a:ea typeface="Architects Daughter"/>
                <a:cs typeface="Architects Daughter"/>
                <a:sym typeface="Architects Daughter"/>
              </a:rPr>
              <a:t> al </a:t>
            </a:r>
            <a:r>
              <a:rPr lang="en-US" sz="2998" dirty="0" err="1">
                <a:solidFill>
                  <a:srgbClr val="000000"/>
                </a:solidFill>
                <a:latin typeface="Architects Daughter"/>
                <a:ea typeface="Architects Daughter"/>
                <a:cs typeface="Architects Daughter"/>
                <a:sym typeface="Architects Daughter"/>
              </a:rPr>
              <a:t>problema</a:t>
            </a:r>
            <a:r>
              <a:rPr lang="en-US" sz="2998" dirty="0">
                <a:solidFill>
                  <a:srgbClr val="000000"/>
                </a:solidFill>
                <a:latin typeface="Architects Daughter"/>
                <a:ea typeface="Architects Daughter"/>
                <a:cs typeface="Architects Daughter"/>
                <a:sym typeface="Architects Daughter"/>
              </a:rPr>
              <a:t> de la </a:t>
            </a:r>
            <a:r>
              <a:rPr lang="en-US" sz="2998" dirty="0" err="1">
                <a:solidFill>
                  <a:srgbClr val="000000"/>
                </a:solidFill>
                <a:latin typeface="Architects Daughter"/>
                <a:ea typeface="Architects Daughter"/>
                <a:cs typeface="Architects Daughter"/>
                <a:sym typeface="Architects Daughter"/>
              </a:rPr>
              <a:t>contaminación</a:t>
            </a:r>
            <a:r>
              <a:rPr lang="en-US" sz="2998" dirty="0">
                <a:solidFill>
                  <a:srgbClr val="000000"/>
                </a:solidFill>
                <a:latin typeface="Architects Daughter"/>
                <a:ea typeface="Architects Daughter"/>
                <a:cs typeface="Architects Daughter"/>
                <a:sym typeface="Architects Daughter"/>
              </a:rPr>
              <a:t> por </a:t>
            </a:r>
            <a:r>
              <a:rPr lang="en-US" sz="2998" dirty="0" err="1">
                <a:solidFill>
                  <a:srgbClr val="000000"/>
                </a:solidFill>
                <a:latin typeface="Architects Daughter"/>
                <a:ea typeface="Architects Daughter"/>
                <a:cs typeface="Architects Daughter"/>
                <a:sym typeface="Architects Daughter"/>
              </a:rPr>
              <a:t>plásticos</a:t>
            </a:r>
            <a:endParaRPr lang="en-US" sz="2998" dirty="0">
              <a:solidFill>
                <a:srgbClr val="000000"/>
              </a:solidFill>
              <a:latin typeface="Architects Daughter"/>
              <a:ea typeface="Architects Daughter"/>
              <a:cs typeface="Architects Daughter"/>
              <a:sym typeface="Architects Daughter"/>
            </a:endParaRPr>
          </a:p>
        </p:txBody>
      </p:sp>
      <p:sp>
        <p:nvSpPr>
          <p:cNvPr id="5" name="TextBox 5"/>
          <p:cNvSpPr txBox="1"/>
          <p:nvPr/>
        </p:nvSpPr>
        <p:spPr>
          <a:xfrm>
            <a:off x="9144000" y="3658406"/>
            <a:ext cx="1223343" cy="574569"/>
          </a:xfrm>
          <a:prstGeom prst="rect">
            <a:avLst/>
          </a:prstGeom>
        </p:spPr>
        <p:txBody>
          <a:bodyPr lIns="0" tIns="0" rIns="0" bIns="0" rtlCol="0" anchor="t">
            <a:spAutoFit/>
          </a:bodyPr>
          <a:lstStyle/>
          <a:p>
            <a:pPr marL="0" lvl="0" indent="0" algn="ctr">
              <a:lnSpc>
                <a:spcPts val="4086"/>
              </a:lnSpc>
              <a:spcBef>
                <a:spcPct val="0"/>
              </a:spcBef>
            </a:pPr>
            <a:r>
              <a:rPr lang="en-US" sz="4591" u="none" strike="noStrike">
                <a:solidFill>
                  <a:srgbClr val="0F724A"/>
                </a:solidFill>
                <a:latin typeface="Handelson Four"/>
                <a:ea typeface="Handelson Four"/>
                <a:cs typeface="Handelson Four"/>
                <a:sym typeface="Handelson Four"/>
              </a:rPr>
              <a:t>01</a:t>
            </a:r>
          </a:p>
        </p:txBody>
      </p:sp>
      <p:sp>
        <p:nvSpPr>
          <p:cNvPr id="6" name="TextBox 6"/>
          <p:cNvSpPr txBox="1"/>
          <p:nvPr/>
        </p:nvSpPr>
        <p:spPr>
          <a:xfrm>
            <a:off x="10367343" y="5255438"/>
            <a:ext cx="6185430" cy="861048"/>
          </a:xfrm>
          <a:prstGeom prst="rect">
            <a:avLst/>
          </a:prstGeom>
        </p:spPr>
        <p:txBody>
          <a:bodyPr lIns="0" tIns="0" rIns="0" bIns="0" rtlCol="0" anchor="t">
            <a:spAutoFit/>
          </a:bodyPr>
          <a:lstStyle/>
          <a:p>
            <a:pPr algn="l">
              <a:lnSpc>
                <a:spcPts val="3418"/>
              </a:lnSpc>
            </a:pPr>
            <a:r>
              <a:rPr lang="en-US" sz="2998" dirty="0" err="1">
                <a:solidFill>
                  <a:srgbClr val="000000"/>
                </a:solidFill>
                <a:latin typeface="Architects Daughter"/>
                <a:ea typeface="Architects Daughter"/>
                <a:cs typeface="Architects Daughter"/>
                <a:sym typeface="Architects Daughter"/>
              </a:rPr>
              <a:t>Efectos</a:t>
            </a:r>
            <a:r>
              <a:rPr lang="en-US" sz="2998" dirty="0">
                <a:solidFill>
                  <a:srgbClr val="000000"/>
                </a:solidFill>
                <a:latin typeface="Architects Daughter"/>
                <a:ea typeface="Architects Daughter"/>
                <a:cs typeface="Architects Daughter"/>
                <a:sym typeface="Architects Daughter"/>
              </a:rPr>
              <a:t> </a:t>
            </a:r>
            <a:r>
              <a:rPr lang="en-US" sz="2998" dirty="0" err="1">
                <a:solidFill>
                  <a:srgbClr val="000000"/>
                </a:solidFill>
                <a:latin typeface="Architects Daughter"/>
                <a:ea typeface="Architects Daughter"/>
                <a:cs typeface="Architects Daughter"/>
                <a:sym typeface="Architects Daughter"/>
              </a:rPr>
              <a:t>negativos</a:t>
            </a:r>
            <a:r>
              <a:rPr lang="en-US" sz="2998" dirty="0">
                <a:solidFill>
                  <a:srgbClr val="000000"/>
                </a:solidFill>
                <a:latin typeface="Architects Daughter"/>
                <a:ea typeface="Architects Daughter"/>
                <a:cs typeface="Architects Daughter"/>
                <a:sym typeface="Architects Daughter"/>
              </a:rPr>
              <a:t> de los </a:t>
            </a:r>
            <a:r>
              <a:rPr lang="en-US" sz="2998" dirty="0" err="1">
                <a:solidFill>
                  <a:srgbClr val="000000"/>
                </a:solidFill>
                <a:latin typeface="Architects Daughter"/>
                <a:ea typeface="Architects Daughter"/>
                <a:cs typeface="Architects Daughter"/>
                <a:sym typeface="Architects Daughter"/>
              </a:rPr>
              <a:t>plásticos</a:t>
            </a:r>
            <a:r>
              <a:rPr lang="en-US" sz="2998" dirty="0">
                <a:solidFill>
                  <a:srgbClr val="000000"/>
                </a:solidFill>
                <a:latin typeface="Architects Daughter"/>
                <a:ea typeface="Architects Daughter"/>
                <a:cs typeface="Architects Daughter"/>
                <a:sym typeface="Architects Daughter"/>
              </a:rPr>
              <a:t> </a:t>
            </a:r>
            <a:r>
              <a:rPr lang="en-US" sz="2998" dirty="0" err="1">
                <a:solidFill>
                  <a:srgbClr val="000000"/>
                </a:solidFill>
                <a:latin typeface="Architects Daughter"/>
                <a:ea typeface="Architects Daughter"/>
                <a:cs typeface="Architects Daughter"/>
                <a:sym typeface="Architects Daughter"/>
              </a:rPr>
              <a:t>en</a:t>
            </a:r>
            <a:r>
              <a:rPr lang="en-US" sz="2998" dirty="0">
                <a:solidFill>
                  <a:srgbClr val="000000"/>
                </a:solidFill>
                <a:latin typeface="Architects Daughter"/>
                <a:ea typeface="Architects Daughter"/>
                <a:cs typeface="Architects Daughter"/>
                <a:sym typeface="Architects Daughter"/>
              </a:rPr>
              <a:t> </a:t>
            </a:r>
            <a:r>
              <a:rPr lang="en-US" sz="2998" dirty="0" err="1">
                <a:solidFill>
                  <a:srgbClr val="000000"/>
                </a:solidFill>
                <a:latin typeface="Architects Daughter"/>
                <a:ea typeface="Architects Daughter"/>
                <a:cs typeface="Architects Daughter"/>
                <a:sym typeface="Architects Daughter"/>
              </a:rPr>
              <a:t>el</a:t>
            </a:r>
            <a:r>
              <a:rPr lang="en-US" sz="2998" dirty="0">
                <a:solidFill>
                  <a:srgbClr val="000000"/>
                </a:solidFill>
                <a:latin typeface="Architects Daughter"/>
                <a:ea typeface="Architects Daughter"/>
                <a:cs typeface="Architects Daughter"/>
                <a:sym typeface="Architects Daughter"/>
              </a:rPr>
              <a:t> medio </a:t>
            </a:r>
            <a:r>
              <a:rPr lang="en-US" sz="2998" dirty="0" err="1">
                <a:solidFill>
                  <a:srgbClr val="000000"/>
                </a:solidFill>
                <a:latin typeface="Architects Daughter"/>
                <a:ea typeface="Architects Daughter"/>
                <a:cs typeface="Architects Daughter"/>
                <a:sym typeface="Architects Daughter"/>
              </a:rPr>
              <a:t>ambiente</a:t>
            </a:r>
            <a:endParaRPr lang="en-US" sz="2998" dirty="0">
              <a:solidFill>
                <a:srgbClr val="000000"/>
              </a:solidFill>
              <a:latin typeface="Architects Daughter"/>
              <a:ea typeface="Architects Daughter"/>
              <a:cs typeface="Architects Daughter"/>
              <a:sym typeface="Architects Daughter"/>
            </a:endParaRPr>
          </a:p>
        </p:txBody>
      </p:sp>
      <p:sp>
        <p:nvSpPr>
          <p:cNvPr id="7" name="TextBox 7"/>
          <p:cNvSpPr txBox="1"/>
          <p:nvPr/>
        </p:nvSpPr>
        <p:spPr>
          <a:xfrm>
            <a:off x="9144000" y="5389335"/>
            <a:ext cx="1223343" cy="574569"/>
          </a:xfrm>
          <a:prstGeom prst="rect">
            <a:avLst/>
          </a:prstGeom>
        </p:spPr>
        <p:txBody>
          <a:bodyPr lIns="0" tIns="0" rIns="0" bIns="0" rtlCol="0" anchor="t">
            <a:spAutoFit/>
          </a:bodyPr>
          <a:lstStyle/>
          <a:p>
            <a:pPr marL="0" lvl="0" indent="0" algn="ctr">
              <a:lnSpc>
                <a:spcPts val="4086"/>
              </a:lnSpc>
              <a:spcBef>
                <a:spcPct val="0"/>
              </a:spcBef>
            </a:pPr>
            <a:r>
              <a:rPr lang="en-US" sz="4591" u="none" strike="noStrike">
                <a:solidFill>
                  <a:srgbClr val="0F724A"/>
                </a:solidFill>
                <a:latin typeface="Handelson Four"/>
                <a:ea typeface="Handelson Four"/>
                <a:cs typeface="Handelson Four"/>
                <a:sym typeface="Handelson Four"/>
              </a:rPr>
              <a:t>02</a:t>
            </a:r>
          </a:p>
        </p:txBody>
      </p:sp>
      <p:sp>
        <p:nvSpPr>
          <p:cNvPr id="8" name="TextBox 8"/>
          <p:cNvSpPr txBox="1"/>
          <p:nvPr/>
        </p:nvSpPr>
        <p:spPr>
          <a:xfrm>
            <a:off x="10367343" y="7138950"/>
            <a:ext cx="5796651" cy="432423"/>
          </a:xfrm>
          <a:prstGeom prst="rect">
            <a:avLst/>
          </a:prstGeom>
        </p:spPr>
        <p:txBody>
          <a:bodyPr lIns="0" tIns="0" rIns="0" bIns="0" rtlCol="0" anchor="t">
            <a:spAutoFit/>
          </a:bodyPr>
          <a:lstStyle/>
          <a:p>
            <a:pPr algn="l">
              <a:lnSpc>
                <a:spcPts val="3418"/>
              </a:lnSpc>
            </a:pPr>
            <a:r>
              <a:rPr lang="en-US" sz="2998">
                <a:solidFill>
                  <a:srgbClr val="000000"/>
                </a:solidFill>
                <a:latin typeface="Architects Daughter"/>
                <a:ea typeface="Architects Daughter"/>
                <a:cs typeface="Architects Daughter"/>
                <a:sym typeface="Architects Daughter"/>
              </a:rPr>
              <a:t>Economía circular</a:t>
            </a:r>
          </a:p>
        </p:txBody>
      </p:sp>
      <p:sp>
        <p:nvSpPr>
          <p:cNvPr id="9" name="TextBox 9"/>
          <p:cNvSpPr txBox="1"/>
          <p:nvPr/>
        </p:nvSpPr>
        <p:spPr>
          <a:xfrm>
            <a:off x="9144000" y="7120264"/>
            <a:ext cx="1223343" cy="574569"/>
          </a:xfrm>
          <a:prstGeom prst="rect">
            <a:avLst/>
          </a:prstGeom>
        </p:spPr>
        <p:txBody>
          <a:bodyPr lIns="0" tIns="0" rIns="0" bIns="0" rtlCol="0" anchor="t">
            <a:spAutoFit/>
          </a:bodyPr>
          <a:lstStyle/>
          <a:p>
            <a:pPr marL="0" lvl="0" indent="0" algn="ctr">
              <a:lnSpc>
                <a:spcPts val="4086"/>
              </a:lnSpc>
              <a:spcBef>
                <a:spcPct val="0"/>
              </a:spcBef>
            </a:pPr>
            <a:r>
              <a:rPr lang="en-US" sz="4591" u="none" strike="noStrike">
                <a:solidFill>
                  <a:srgbClr val="0F724A"/>
                </a:solidFill>
                <a:latin typeface="Handelson Four"/>
                <a:ea typeface="Handelson Four"/>
                <a:cs typeface="Handelson Four"/>
                <a:sym typeface="Handelson Four"/>
              </a:rPr>
              <a:t>03</a:t>
            </a:r>
          </a:p>
        </p:txBody>
      </p:sp>
      <p:sp>
        <p:nvSpPr>
          <p:cNvPr id="10" name="TextBox 10"/>
          <p:cNvSpPr txBox="1"/>
          <p:nvPr/>
        </p:nvSpPr>
        <p:spPr>
          <a:xfrm>
            <a:off x="9496553" y="1058416"/>
            <a:ext cx="5960542" cy="1618494"/>
          </a:xfrm>
          <a:prstGeom prst="rect">
            <a:avLst/>
          </a:prstGeom>
        </p:spPr>
        <p:txBody>
          <a:bodyPr lIns="0" tIns="0" rIns="0" bIns="0" rtlCol="0" anchor="t">
            <a:spAutoFit/>
          </a:bodyPr>
          <a:lstStyle/>
          <a:p>
            <a:pPr marL="0" lvl="0" indent="0" algn="ctr">
              <a:lnSpc>
                <a:spcPts val="13166"/>
              </a:lnSpc>
              <a:spcBef>
                <a:spcPct val="0"/>
              </a:spcBef>
            </a:pPr>
            <a:r>
              <a:rPr lang="en-US" sz="9404" u="none" strike="noStrike">
                <a:solidFill>
                  <a:srgbClr val="0F724A"/>
                </a:solidFill>
                <a:latin typeface="Handelson Four"/>
                <a:ea typeface="Handelson Four"/>
                <a:cs typeface="Handelson Four"/>
                <a:sym typeface="Handelson Four"/>
              </a:rPr>
              <a:t>CONTENIDO</a:t>
            </a:r>
          </a:p>
        </p:txBody>
      </p:sp>
      <p:sp>
        <p:nvSpPr>
          <p:cNvPr id="11" name="Freeform 11"/>
          <p:cNvSpPr/>
          <p:nvPr/>
        </p:nvSpPr>
        <p:spPr>
          <a:xfrm>
            <a:off x="1403926" y="1291511"/>
            <a:ext cx="5845393" cy="7703977"/>
          </a:xfrm>
          <a:custGeom>
            <a:avLst/>
            <a:gdLst/>
            <a:ahLst/>
            <a:cxnLst/>
            <a:rect l="l" t="t" r="r" b="b"/>
            <a:pathLst>
              <a:path w="5845393" h="7703977">
                <a:moveTo>
                  <a:pt x="0" y="0"/>
                </a:moveTo>
                <a:lnTo>
                  <a:pt x="5845393" y="0"/>
                </a:lnTo>
                <a:lnTo>
                  <a:pt x="5845393" y="7703978"/>
                </a:lnTo>
                <a:lnTo>
                  <a:pt x="0" y="7703978"/>
                </a:lnTo>
                <a:lnTo>
                  <a:pt x="0" y="0"/>
                </a:lnTo>
                <a:close/>
              </a:path>
            </a:pathLst>
          </a:custGeom>
          <a:blipFill>
            <a:blip r:embed="rId4"/>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38B61"/>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Freeform 3"/>
          <p:cNvSpPr/>
          <p:nvPr/>
        </p:nvSpPr>
        <p:spPr>
          <a:xfrm rot="2498209">
            <a:off x="-3621068" y="7284658"/>
            <a:ext cx="10693435" cy="4838779"/>
          </a:xfrm>
          <a:custGeom>
            <a:avLst/>
            <a:gdLst/>
            <a:ahLst/>
            <a:cxnLst/>
            <a:rect l="l" t="t" r="r" b="b"/>
            <a:pathLst>
              <a:path w="10693435" h="4838779">
                <a:moveTo>
                  <a:pt x="0" y="0"/>
                </a:moveTo>
                <a:lnTo>
                  <a:pt x="10693435" y="0"/>
                </a:lnTo>
                <a:lnTo>
                  <a:pt x="10693435" y="4838779"/>
                </a:lnTo>
                <a:lnTo>
                  <a:pt x="0" y="4838779"/>
                </a:lnTo>
                <a:lnTo>
                  <a:pt x="0" y="0"/>
                </a:lnTo>
                <a:close/>
              </a:path>
            </a:pathLst>
          </a:custGeom>
          <a:blipFill>
            <a:blip r:embed="rId3"/>
            <a:stretch>
              <a:fillRect/>
            </a:stretch>
          </a:blipFill>
        </p:spPr>
      </p:sp>
      <p:sp>
        <p:nvSpPr>
          <p:cNvPr id="4" name="Freeform 4"/>
          <p:cNvSpPr/>
          <p:nvPr/>
        </p:nvSpPr>
        <p:spPr>
          <a:xfrm rot="2498209" flipH="1" flipV="1">
            <a:off x="9859102" y="-1789446"/>
            <a:ext cx="10693435" cy="4838779"/>
          </a:xfrm>
          <a:custGeom>
            <a:avLst/>
            <a:gdLst/>
            <a:ahLst/>
            <a:cxnLst/>
            <a:rect l="l" t="t" r="r" b="b"/>
            <a:pathLst>
              <a:path w="10693435" h="4838779">
                <a:moveTo>
                  <a:pt x="10693435" y="4838779"/>
                </a:moveTo>
                <a:lnTo>
                  <a:pt x="0" y="4838779"/>
                </a:lnTo>
                <a:lnTo>
                  <a:pt x="0" y="0"/>
                </a:lnTo>
                <a:lnTo>
                  <a:pt x="10693435" y="0"/>
                </a:lnTo>
                <a:lnTo>
                  <a:pt x="10693435" y="4838779"/>
                </a:lnTo>
                <a:close/>
              </a:path>
            </a:pathLst>
          </a:custGeom>
          <a:blipFill>
            <a:blip r:embed="rId3"/>
            <a:stretch>
              <a:fillRect/>
            </a:stretch>
          </a:blipFill>
        </p:spPr>
      </p:sp>
      <p:sp>
        <p:nvSpPr>
          <p:cNvPr id="5" name="Freeform 5"/>
          <p:cNvSpPr/>
          <p:nvPr/>
        </p:nvSpPr>
        <p:spPr>
          <a:xfrm>
            <a:off x="681759" y="6681778"/>
            <a:ext cx="1590238" cy="1574336"/>
          </a:xfrm>
          <a:custGeom>
            <a:avLst/>
            <a:gdLst/>
            <a:ahLst/>
            <a:cxnLst/>
            <a:rect l="l" t="t" r="r" b="b"/>
            <a:pathLst>
              <a:path w="1590238" h="1574336">
                <a:moveTo>
                  <a:pt x="0" y="0"/>
                </a:moveTo>
                <a:lnTo>
                  <a:pt x="1590238" y="0"/>
                </a:lnTo>
                <a:lnTo>
                  <a:pt x="1590238" y="1574336"/>
                </a:lnTo>
                <a:lnTo>
                  <a:pt x="0" y="15743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636723" y="4691099"/>
            <a:ext cx="1422738" cy="1422738"/>
          </a:xfrm>
          <a:custGeom>
            <a:avLst/>
            <a:gdLst/>
            <a:ahLst/>
            <a:cxnLst/>
            <a:rect l="l" t="t" r="r" b="b"/>
            <a:pathLst>
              <a:path w="1422738" h="1422738">
                <a:moveTo>
                  <a:pt x="0" y="0"/>
                </a:moveTo>
                <a:lnTo>
                  <a:pt x="1422738" y="0"/>
                </a:lnTo>
                <a:lnTo>
                  <a:pt x="1422738" y="1422738"/>
                </a:lnTo>
                <a:lnTo>
                  <a:pt x="0" y="14227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7" name="Picture 7"/>
          <p:cNvPicPr>
            <a:picLocks noChangeAspect="1"/>
          </p:cNvPicPr>
          <p:nvPr/>
        </p:nvPicPr>
        <p:blipFill>
          <a:blip r:embed="rId8"/>
          <a:srcRect/>
          <a:stretch>
            <a:fillRect/>
          </a:stretch>
        </p:blipFill>
        <p:spPr>
          <a:xfrm>
            <a:off x="592253" y="2407467"/>
            <a:ext cx="1467208" cy="1364503"/>
          </a:xfrm>
          <a:prstGeom prst="rect">
            <a:avLst/>
          </a:prstGeom>
        </p:spPr>
      </p:pic>
      <p:sp>
        <p:nvSpPr>
          <p:cNvPr id="8" name="TextBox 8"/>
          <p:cNvSpPr txBox="1"/>
          <p:nvPr/>
        </p:nvSpPr>
        <p:spPr>
          <a:xfrm>
            <a:off x="681759" y="388407"/>
            <a:ext cx="9241148" cy="1085668"/>
          </a:xfrm>
          <a:prstGeom prst="rect">
            <a:avLst/>
          </a:prstGeom>
        </p:spPr>
        <p:txBody>
          <a:bodyPr lIns="0" tIns="0" rIns="0" bIns="0" rtlCol="0" anchor="t">
            <a:spAutoFit/>
          </a:bodyPr>
          <a:lstStyle/>
          <a:p>
            <a:pPr marL="0" lvl="0" indent="0" algn="l">
              <a:lnSpc>
                <a:spcPts val="8377"/>
              </a:lnSpc>
              <a:spcBef>
                <a:spcPct val="0"/>
              </a:spcBef>
            </a:pPr>
            <a:r>
              <a:rPr lang="en-US" sz="7479">
                <a:solidFill>
                  <a:srgbClr val="0F724A"/>
                </a:solidFill>
                <a:latin typeface="Handelson Four"/>
                <a:ea typeface="Handelson Four"/>
                <a:cs typeface="Handelson Four"/>
                <a:sym typeface="Handelson Four"/>
              </a:rPr>
              <a:t>CONTAMINACIÓN POR PLÁSTICOS</a:t>
            </a:r>
          </a:p>
        </p:txBody>
      </p:sp>
      <p:sp>
        <p:nvSpPr>
          <p:cNvPr id="9" name="TextBox 9"/>
          <p:cNvSpPr txBox="1"/>
          <p:nvPr/>
        </p:nvSpPr>
        <p:spPr>
          <a:xfrm>
            <a:off x="1771109" y="2877961"/>
            <a:ext cx="1661283" cy="533077"/>
          </a:xfrm>
          <a:prstGeom prst="rect">
            <a:avLst/>
          </a:prstGeom>
        </p:spPr>
        <p:txBody>
          <a:bodyPr lIns="0" tIns="0" rIns="0" bIns="0" rtlCol="0" anchor="t">
            <a:spAutoFit/>
          </a:bodyPr>
          <a:lstStyle/>
          <a:p>
            <a:pPr marL="0" lvl="0" indent="0" algn="ctr">
              <a:lnSpc>
                <a:spcPts val="3868"/>
              </a:lnSpc>
              <a:spcBef>
                <a:spcPct val="0"/>
              </a:spcBef>
            </a:pPr>
            <a:r>
              <a:rPr lang="en-US" sz="4346">
                <a:solidFill>
                  <a:srgbClr val="0F724A"/>
                </a:solidFill>
                <a:latin typeface="Handelson Four"/>
                <a:ea typeface="Handelson Four"/>
                <a:cs typeface="Handelson Four"/>
                <a:sym typeface="Handelson Four"/>
              </a:rPr>
              <a:t>7.000</a:t>
            </a:r>
          </a:p>
        </p:txBody>
      </p:sp>
      <p:sp>
        <p:nvSpPr>
          <p:cNvPr id="10" name="TextBox 10"/>
          <p:cNvSpPr txBox="1"/>
          <p:nvPr/>
        </p:nvSpPr>
        <p:spPr>
          <a:xfrm>
            <a:off x="3193054" y="2855138"/>
            <a:ext cx="14851531" cy="1525636"/>
          </a:xfrm>
          <a:prstGeom prst="rect">
            <a:avLst/>
          </a:prstGeom>
        </p:spPr>
        <p:txBody>
          <a:bodyPr lIns="0" tIns="0" rIns="0" bIns="0" rtlCol="0" anchor="t">
            <a:spAutoFit/>
          </a:bodyPr>
          <a:lstStyle/>
          <a:p>
            <a:pPr algn="l">
              <a:lnSpc>
                <a:spcPts val="4109"/>
              </a:lnSpc>
            </a:pPr>
            <a:r>
              <a:rPr lang="en-US" sz="2935">
                <a:solidFill>
                  <a:srgbClr val="000000"/>
                </a:solidFill>
                <a:latin typeface="Open Sans"/>
                <a:ea typeface="Open Sans"/>
                <a:cs typeface="Open Sans"/>
                <a:sym typeface="Open Sans"/>
              </a:rPr>
              <a:t>millones de los               millones de toneladas de plástico producidas entre 1950 y 2017 se convirtieron en residuos plásticos, que acabaron en los vertederos o fueron arrojados.</a:t>
            </a:r>
          </a:p>
        </p:txBody>
      </p:sp>
      <p:sp>
        <p:nvSpPr>
          <p:cNvPr id="11" name="TextBox 11"/>
          <p:cNvSpPr txBox="1"/>
          <p:nvPr/>
        </p:nvSpPr>
        <p:spPr>
          <a:xfrm>
            <a:off x="2271997" y="4679638"/>
            <a:ext cx="15613028" cy="1434198"/>
          </a:xfrm>
          <a:prstGeom prst="rect">
            <a:avLst/>
          </a:prstGeom>
        </p:spPr>
        <p:txBody>
          <a:bodyPr lIns="0" tIns="0" rIns="0" bIns="0" rtlCol="0" anchor="t">
            <a:spAutoFit/>
          </a:bodyPr>
          <a:lstStyle/>
          <a:p>
            <a:pPr algn="just">
              <a:lnSpc>
                <a:spcPts val="3899"/>
              </a:lnSpc>
            </a:pPr>
            <a:r>
              <a:rPr lang="en-US" sz="2785">
                <a:solidFill>
                  <a:srgbClr val="000000"/>
                </a:solidFill>
                <a:latin typeface="Open Sans"/>
                <a:ea typeface="Open Sans"/>
                <a:cs typeface="Open Sans"/>
                <a:sym typeface="Open Sans"/>
              </a:rPr>
              <a:t>En todo el mundo se compran                de botellas de plástico cada minuto, al tiempo que se utilizan hasta              billones de bolsas de plástico al año. La mitad de todo el plástico producido en el mundo está diseñado para ser desechado después de un solo uso.</a:t>
            </a:r>
          </a:p>
        </p:txBody>
      </p:sp>
      <p:sp>
        <p:nvSpPr>
          <p:cNvPr id="12" name="TextBox 12"/>
          <p:cNvSpPr txBox="1"/>
          <p:nvPr/>
        </p:nvSpPr>
        <p:spPr>
          <a:xfrm>
            <a:off x="3036130" y="6816275"/>
            <a:ext cx="15008455" cy="1919973"/>
          </a:xfrm>
          <a:prstGeom prst="rect">
            <a:avLst/>
          </a:prstGeom>
        </p:spPr>
        <p:txBody>
          <a:bodyPr lIns="0" tIns="0" rIns="0" bIns="0" rtlCol="0" anchor="t">
            <a:spAutoFit/>
          </a:bodyPr>
          <a:lstStyle/>
          <a:p>
            <a:pPr algn="just">
              <a:lnSpc>
                <a:spcPts val="3899"/>
              </a:lnSpc>
            </a:pPr>
            <a:r>
              <a:rPr lang="en-US" sz="2785">
                <a:solidFill>
                  <a:srgbClr val="000000"/>
                </a:solidFill>
                <a:latin typeface="Open Sans"/>
                <a:ea typeface="Open Sans"/>
                <a:cs typeface="Open Sans"/>
                <a:sym typeface="Open Sans"/>
              </a:rPr>
              <a:t>Aproximadamente el         de todos los plásticos producidos se utilizan en empaquetado, incluidos los envases plásticos de un solo uso para alimentos y bebidas, de los cuales aproximadamente el              terminan en vertederos. </a:t>
            </a:r>
          </a:p>
          <a:p>
            <a:pPr algn="just">
              <a:lnSpc>
                <a:spcPts val="3899"/>
              </a:lnSpc>
            </a:pPr>
            <a:endParaRPr lang="en-US" sz="2785">
              <a:solidFill>
                <a:srgbClr val="000000"/>
              </a:solidFill>
              <a:latin typeface="Open Sans"/>
              <a:ea typeface="Open Sans"/>
              <a:cs typeface="Open Sans"/>
              <a:sym typeface="Open Sans"/>
            </a:endParaRPr>
          </a:p>
        </p:txBody>
      </p:sp>
      <p:sp>
        <p:nvSpPr>
          <p:cNvPr id="13" name="TextBox 13"/>
          <p:cNvSpPr txBox="1"/>
          <p:nvPr/>
        </p:nvSpPr>
        <p:spPr>
          <a:xfrm>
            <a:off x="636723" y="1369300"/>
            <a:ext cx="4798814" cy="854893"/>
          </a:xfrm>
          <a:prstGeom prst="rect">
            <a:avLst/>
          </a:prstGeom>
        </p:spPr>
        <p:txBody>
          <a:bodyPr lIns="0" tIns="0" rIns="0" bIns="0" rtlCol="0" anchor="t">
            <a:spAutoFit/>
          </a:bodyPr>
          <a:lstStyle/>
          <a:p>
            <a:pPr algn="ctr">
              <a:lnSpc>
                <a:spcPts val="6954"/>
              </a:lnSpc>
              <a:spcBef>
                <a:spcPct val="0"/>
              </a:spcBef>
            </a:pPr>
            <a:r>
              <a:rPr lang="en-US" sz="4967">
                <a:solidFill>
                  <a:srgbClr val="000000"/>
                </a:solidFill>
                <a:latin typeface="Handelson Four"/>
                <a:ea typeface="Handelson Four"/>
                <a:cs typeface="Handelson Four"/>
                <a:sym typeface="Handelson Four"/>
              </a:rPr>
              <a:t> Es un problema mundiaL</a:t>
            </a:r>
          </a:p>
        </p:txBody>
      </p:sp>
      <p:sp>
        <p:nvSpPr>
          <p:cNvPr id="14" name="TextBox 14"/>
          <p:cNvSpPr txBox="1"/>
          <p:nvPr/>
        </p:nvSpPr>
        <p:spPr>
          <a:xfrm>
            <a:off x="5686744" y="2877961"/>
            <a:ext cx="1661283" cy="533077"/>
          </a:xfrm>
          <a:prstGeom prst="rect">
            <a:avLst/>
          </a:prstGeom>
        </p:spPr>
        <p:txBody>
          <a:bodyPr lIns="0" tIns="0" rIns="0" bIns="0" rtlCol="0" anchor="t">
            <a:spAutoFit/>
          </a:bodyPr>
          <a:lstStyle/>
          <a:p>
            <a:pPr marL="0" lvl="0" indent="0" algn="ctr">
              <a:lnSpc>
                <a:spcPts val="3868"/>
              </a:lnSpc>
              <a:spcBef>
                <a:spcPct val="0"/>
              </a:spcBef>
            </a:pPr>
            <a:r>
              <a:rPr lang="en-US" sz="4346">
                <a:solidFill>
                  <a:srgbClr val="0F724A"/>
                </a:solidFill>
                <a:latin typeface="Handelson Four"/>
                <a:ea typeface="Handelson Four"/>
                <a:cs typeface="Handelson Four"/>
                <a:sym typeface="Handelson Four"/>
              </a:rPr>
              <a:t>9.200 </a:t>
            </a:r>
          </a:p>
        </p:txBody>
      </p:sp>
      <p:sp>
        <p:nvSpPr>
          <p:cNvPr id="15" name="TextBox 15"/>
          <p:cNvSpPr txBox="1"/>
          <p:nvPr/>
        </p:nvSpPr>
        <p:spPr>
          <a:xfrm>
            <a:off x="7133181" y="4805399"/>
            <a:ext cx="2127789" cy="474973"/>
          </a:xfrm>
          <a:prstGeom prst="rect">
            <a:avLst/>
          </a:prstGeom>
        </p:spPr>
        <p:txBody>
          <a:bodyPr lIns="0" tIns="0" rIns="0" bIns="0" rtlCol="0" anchor="t">
            <a:spAutoFit/>
          </a:bodyPr>
          <a:lstStyle/>
          <a:p>
            <a:pPr marL="0" lvl="0" indent="0" algn="ctr">
              <a:lnSpc>
                <a:spcPts val="3470"/>
              </a:lnSpc>
              <a:spcBef>
                <a:spcPct val="0"/>
              </a:spcBef>
            </a:pPr>
            <a:r>
              <a:rPr lang="en-US" sz="3899">
                <a:solidFill>
                  <a:srgbClr val="0F724A"/>
                </a:solidFill>
                <a:latin typeface="Handelson Four"/>
                <a:ea typeface="Handelson Four"/>
                <a:cs typeface="Handelson Four"/>
                <a:sym typeface="Handelson Four"/>
              </a:rPr>
              <a:t>1 000 000</a:t>
            </a:r>
          </a:p>
        </p:txBody>
      </p:sp>
      <p:sp>
        <p:nvSpPr>
          <p:cNvPr id="16" name="TextBox 16"/>
          <p:cNvSpPr txBox="1"/>
          <p:nvPr/>
        </p:nvSpPr>
        <p:spPr>
          <a:xfrm>
            <a:off x="4622849" y="5257800"/>
            <a:ext cx="2127789" cy="474973"/>
          </a:xfrm>
          <a:prstGeom prst="rect">
            <a:avLst/>
          </a:prstGeom>
        </p:spPr>
        <p:txBody>
          <a:bodyPr lIns="0" tIns="0" rIns="0" bIns="0" rtlCol="0" anchor="t">
            <a:spAutoFit/>
          </a:bodyPr>
          <a:lstStyle/>
          <a:p>
            <a:pPr marL="0" lvl="0" indent="0" algn="ctr">
              <a:lnSpc>
                <a:spcPts val="3470"/>
              </a:lnSpc>
              <a:spcBef>
                <a:spcPct val="0"/>
              </a:spcBef>
            </a:pPr>
            <a:r>
              <a:rPr lang="en-US" sz="3899">
                <a:solidFill>
                  <a:srgbClr val="0F724A"/>
                </a:solidFill>
                <a:latin typeface="Handelson Four"/>
                <a:ea typeface="Handelson Four"/>
                <a:cs typeface="Handelson Four"/>
                <a:sym typeface="Handelson Four"/>
              </a:rPr>
              <a:t>5 000 000</a:t>
            </a:r>
          </a:p>
        </p:txBody>
      </p:sp>
      <p:sp>
        <p:nvSpPr>
          <p:cNvPr id="17" name="TextBox 17"/>
          <p:cNvSpPr txBox="1"/>
          <p:nvPr/>
        </p:nvSpPr>
        <p:spPr>
          <a:xfrm>
            <a:off x="6517385" y="6796078"/>
            <a:ext cx="1063894" cy="474973"/>
          </a:xfrm>
          <a:prstGeom prst="rect">
            <a:avLst/>
          </a:prstGeom>
        </p:spPr>
        <p:txBody>
          <a:bodyPr lIns="0" tIns="0" rIns="0" bIns="0" rtlCol="0" anchor="t">
            <a:spAutoFit/>
          </a:bodyPr>
          <a:lstStyle/>
          <a:p>
            <a:pPr marL="0" lvl="0" indent="0" algn="ctr">
              <a:lnSpc>
                <a:spcPts val="3470"/>
              </a:lnSpc>
              <a:spcBef>
                <a:spcPct val="0"/>
              </a:spcBef>
            </a:pPr>
            <a:r>
              <a:rPr lang="en-US" sz="3899">
                <a:solidFill>
                  <a:srgbClr val="0F724A"/>
                </a:solidFill>
                <a:latin typeface="Handelson Four"/>
                <a:ea typeface="Handelson Four"/>
                <a:cs typeface="Handelson Four"/>
                <a:sym typeface="Handelson Four"/>
              </a:rPr>
              <a:t>36%</a:t>
            </a:r>
          </a:p>
        </p:txBody>
      </p:sp>
      <p:sp>
        <p:nvSpPr>
          <p:cNvPr id="18" name="TextBox 18"/>
          <p:cNvSpPr txBox="1"/>
          <p:nvPr/>
        </p:nvSpPr>
        <p:spPr>
          <a:xfrm>
            <a:off x="6653824" y="7914374"/>
            <a:ext cx="958715" cy="474973"/>
          </a:xfrm>
          <a:prstGeom prst="rect">
            <a:avLst/>
          </a:prstGeom>
        </p:spPr>
        <p:txBody>
          <a:bodyPr lIns="0" tIns="0" rIns="0" bIns="0" rtlCol="0" anchor="t">
            <a:spAutoFit/>
          </a:bodyPr>
          <a:lstStyle/>
          <a:p>
            <a:pPr marL="0" lvl="0" indent="0" algn="ctr">
              <a:lnSpc>
                <a:spcPts val="3470"/>
              </a:lnSpc>
              <a:spcBef>
                <a:spcPct val="0"/>
              </a:spcBef>
            </a:pPr>
            <a:r>
              <a:rPr lang="en-US" sz="3899">
                <a:solidFill>
                  <a:srgbClr val="0F724A"/>
                </a:solidFill>
                <a:latin typeface="Handelson Four"/>
                <a:ea typeface="Handelson Four"/>
                <a:cs typeface="Handelson Four"/>
                <a:sym typeface="Handelson Four"/>
              </a:rPr>
              <a:t>85%</a:t>
            </a:r>
          </a:p>
        </p:txBody>
      </p:sp>
      <p:sp>
        <p:nvSpPr>
          <p:cNvPr id="19" name="TextBox 19"/>
          <p:cNvSpPr txBox="1"/>
          <p:nvPr/>
        </p:nvSpPr>
        <p:spPr>
          <a:xfrm>
            <a:off x="9974840" y="8743192"/>
            <a:ext cx="7787134" cy="338001"/>
          </a:xfrm>
          <a:prstGeom prst="rect">
            <a:avLst/>
          </a:prstGeom>
        </p:spPr>
        <p:txBody>
          <a:bodyPr lIns="0" tIns="0" rIns="0" bIns="0" rtlCol="0" anchor="t">
            <a:spAutoFit/>
          </a:bodyPr>
          <a:lstStyle/>
          <a:p>
            <a:pPr algn="ctr">
              <a:lnSpc>
                <a:spcPts val="2895"/>
              </a:lnSpc>
              <a:spcBef>
                <a:spcPct val="0"/>
              </a:spcBef>
            </a:pPr>
            <a:r>
              <a:rPr lang="en-US" sz="2067">
                <a:solidFill>
                  <a:srgbClr val="000000"/>
                </a:solidFill>
                <a:latin typeface="Architects Daughter"/>
                <a:ea typeface="Architects Daughter"/>
                <a:cs typeface="Architects Daughter"/>
                <a:sym typeface="Architects Daughter"/>
              </a:rPr>
              <a:t>(Programa de las Naciones Unidas para el Medio Ambiente, 2017).</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Freeform 3"/>
          <p:cNvSpPr/>
          <p:nvPr/>
        </p:nvSpPr>
        <p:spPr>
          <a:xfrm rot="-5400000">
            <a:off x="5561144" y="-1192632"/>
            <a:ext cx="13380101" cy="12073611"/>
          </a:xfrm>
          <a:custGeom>
            <a:avLst/>
            <a:gdLst/>
            <a:ahLst/>
            <a:cxnLst/>
            <a:rect l="l" t="t" r="r" b="b"/>
            <a:pathLst>
              <a:path w="13380101" h="12073611">
                <a:moveTo>
                  <a:pt x="0" y="0"/>
                </a:moveTo>
                <a:lnTo>
                  <a:pt x="13380101" y="0"/>
                </a:lnTo>
                <a:lnTo>
                  <a:pt x="13380101" y="12073610"/>
                </a:lnTo>
                <a:lnTo>
                  <a:pt x="0" y="12073610"/>
                </a:lnTo>
                <a:lnTo>
                  <a:pt x="0" y="0"/>
                </a:lnTo>
                <a:close/>
              </a:path>
            </a:pathLst>
          </a:custGeom>
          <a:blipFill>
            <a:blip r:embed="rId3"/>
            <a:stretch>
              <a:fillRect l="-27803" r="-71611"/>
            </a:stretch>
          </a:blipFill>
        </p:spPr>
      </p:sp>
      <p:sp>
        <p:nvSpPr>
          <p:cNvPr id="4" name="Freeform 4"/>
          <p:cNvSpPr/>
          <p:nvPr/>
        </p:nvSpPr>
        <p:spPr>
          <a:xfrm>
            <a:off x="1381466" y="517543"/>
            <a:ext cx="6364779" cy="2911886"/>
          </a:xfrm>
          <a:custGeom>
            <a:avLst/>
            <a:gdLst/>
            <a:ahLst/>
            <a:cxnLst/>
            <a:rect l="l" t="t" r="r" b="b"/>
            <a:pathLst>
              <a:path w="6364779" h="2911886">
                <a:moveTo>
                  <a:pt x="0" y="0"/>
                </a:moveTo>
                <a:lnTo>
                  <a:pt x="6364778" y="0"/>
                </a:lnTo>
                <a:lnTo>
                  <a:pt x="6364778" y="2911886"/>
                </a:lnTo>
                <a:lnTo>
                  <a:pt x="0" y="2911886"/>
                </a:lnTo>
                <a:lnTo>
                  <a:pt x="0" y="0"/>
                </a:lnTo>
                <a:close/>
              </a:path>
            </a:pathLst>
          </a:custGeom>
          <a:blipFill>
            <a:blip r:embed="rId4"/>
            <a:stretch>
              <a:fillRect/>
            </a:stretch>
          </a:blipFill>
          <a:ln cap="sq">
            <a:noFill/>
            <a:prstDash val="solid"/>
            <a:miter/>
          </a:ln>
        </p:spPr>
      </p:sp>
      <p:sp>
        <p:nvSpPr>
          <p:cNvPr id="5" name="Freeform 5"/>
          <p:cNvSpPr/>
          <p:nvPr/>
        </p:nvSpPr>
        <p:spPr>
          <a:xfrm rot="7539158">
            <a:off x="1488770" y="87661"/>
            <a:ext cx="318022" cy="1295645"/>
          </a:xfrm>
          <a:custGeom>
            <a:avLst/>
            <a:gdLst/>
            <a:ahLst/>
            <a:cxnLst/>
            <a:rect l="l" t="t" r="r" b="b"/>
            <a:pathLst>
              <a:path w="318022" h="1295645">
                <a:moveTo>
                  <a:pt x="0" y="0"/>
                </a:moveTo>
                <a:lnTo>
                  <a:pt x="318022" y="0"/>
                </a:lnTo>
                <a:lnTo>
                  <a:pt x="318022" y="1295645"/>
                </a:lnTo>
                <a:lnTo>
                  <a:pt x="0" y="12956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3330575" y="0"/>
            <a:ext cx="2466559" cy="735483"/>
          </a:xfrm>
          <a:custGeom>
            <a:avLst/>
            <a:gdLst/>
            <a:ahLst/>
            <a:cxnLst/>
            <a:rect l="l" t="t" r="r" b="b"/>
            <a:pathLst>
              <a:path w="2466559" h="735483">
                <a:moveTo>
                  <a:pt x="0" y="0"/>
                </a:moveTo>
                <a:lnTo>
                  <a:pt x="2466560" y="0"/>
                </a:lnTo>
                <a:lnTo>
                  <a:pt x="2466560" y="735483"/>
                </a:lnTo>
                <a:lnTo>
                  <a:pt x="0" y="7354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14022851" y="528942"/>
            <a:ext cx="1879139" cy="3504911"/>
          </a:xfrm>
          <a:custGeom>
            <a:avLst/>
            <a:gdLst/>
            <a:ahLst/>
            <a:cxnLst/>
            <a:rect l="l" t="t" r="r" b="b"/>
            <a:pathLst>
              <a:path w="1879139" h="3504911">
                <a:moveTo>
                  <a:pt x="0" y="0"/>
                </a:moveTo>
                <a:lnTo>
                  <a:pt x="1879139" y="0"/>
                </a:lnTo>
                <a:lnTo>
                  <a:pt x="1879139" y="3504911"/>
                </a:lnTo>
                <a:lnTo>
                  <a:pt x="0" y="3504911"/>
                </a:lnTo>
                <a:lnTo>
                  <a:pt x="0" y="0"/>
                </a:lnTo>
                <a:close/>
              </a:path>
            </a:pathLst>
          </a:custGeom>
          <a:blipFill>
            <a:blip r:embed="rId9"/>
            <a:stretch>
              <a:fillRect/>
            </a:stretch>
          </a:blipFill>
        </p:spPr>
      </p:sp>
      <p:sp>
        <p:nvSpPr>
          <p:cNvPr id="8" name="Freeform 8"/>
          <p:cNvSpPr/>
          <p:nvPr/>
        </p:nvSpPr>
        <p:spPr>
          <a:xfrm>
            <a:off x="11426110" y="528942"/>
            <a:ext cx="2173885" cy="3504911"/>
          </a:xfrm>
          <a:custGeom>
            <a:avLst/>
            <a:gdLst/>
            <a:ahLst/>
            <a:cxnLst/>
            <a:rect l="l" t="t" r="r" b="b"/>
            <a:pathLst>
              <a:path w="2173885" h="3504911">
                <a:moveTo>
                  <a:pt x="0" y="0"/>
                </a:moveTo>
                <a:lnTo>
                  <a:pt x="2173886" y="0"/>
                </a:lnTo>
                <a:lnTo>
                  <a:pt x="2173886" y="3504911"/>
                </a:lnTo>
                <a:lnTo>
                  <a:pt x="0" y="3504911"/>
                </a:lnTo>
                <a:lnTo>
                  <a:pt x="0" y="0"/>
                </a:lnTo>
                <a:close/>
              </a:path>
            </a:pathLst>
          </a:custGeom>
          <a:blipFill>
            <a:blip r:embed="rId10"/>
            <a:stretch>
              <a:fillRect l="-5946" t="-5363" r="-10901" b="-10802"/>
            </a:stretch>
          </a:blipFill>
        </p:spPr>
      </p:sp>
      <p:sp>
        <p:nvSpPr>
          <p:cNvPr id="9" name="Freeform 9"/>
          <p:cNvSpPr/>
          <p:nvPr/>
        </p:nvSpPr>
        <p:spPr>
          <a:xfrm>
            <a:off x="16324845" y="517543"/>
            <a:ext cx="1851259" cy="3504911"/>
          </a:xfrm>
          <a:custGeom>
            <a:avLst/>
            <a:gdLst/>
            <a:ahLst/>
            <a:cxnLst/>
            <a:rect l="l" t="t" r="r" b="b"/>
            <a:pathLst>
              <a:path w="1851259" h="3504911">
                <a:moveTo>
                  <a:pt x="0" y="0"/>
                </a:moveTo>
                <a:lnTo>
                  <a:pt x="1851259" y="0"/>
                </a:lnTo>
                <a:lnTo>
                  <a:pt x="1851259" y="3504911"/>
                </a:lnTo>
                <a:lnTo>
                  <a:pt x="0" y="3504911"/>
                </a:lnTo>
                <a:lnTo>
                  <a:pt x="0" y="0"/>
                </a:lnTo>
                <a:close/>
              </a:path>
            </a:pathLst>
          </a:custGeom>
          <a:blipFill>
            <a:blip r:embed="rId11"/>
            <a:stretch>
              <a:fillRect/>
            </a:stretch>
          </a:blipFill>
        </p:spPr>
      </p:sp>
      <p:sp>
        <p:nvSpPr>
          <p:cNvPr id="10" name="Freeform 10"/>
          <p:cNvSpPr/>
          <p:nvPr/>
        </p:nvSpPr>
        <p:spPr>
          <a:xfrm>
            <a:off x="13099446" y="4799231"/>
            <a:ext cx="2188063" cy="3970941"/>
          </a:xfrm>
          <a:custGeom>
            <a:avLst/>
            <a:gdLst/>
            <a:ahLst/>
            <a:cxnLst/>
            <a:rect l="l" t="t" r="r" b="b"/>
            <a:pathLst>
              <a:path w="2188063" h="3970941">
                <a:moveTo>
                  <a:pt x="0" y="0"/>
                </a:moveTo>
                <a:lnTo>
                  <a:pt x="2188063" y="0"/>
                </a:lnTo>
                <a:lnTo>
                  <a:pt x="2188063" y="3970941"/>
                </a:lnTo>
                <a:lnTo>
                  <a:pt x="0" y="3970941"/>
                </a:lnTo>
                <a:lnTo>
                  <a:pt x="0" y="0"/>
                </a:lnTo>
                <a:close/>
              </a:path>
            </a:pathLst>
          </a:custGeom>
          <a:blipFill>
            <a:blip r:embed="rId12"/>
            <a:stretch>
              <a:fillRect t="-9594"/>
            </a:stretch>
          </a:blipFill>
        </p:spPr>
      </p:sp>
      <p:sp>
        <p:nvSpPr>
          <p:cNvPr id="11" name="Freeform 11"/>
          <p:cNvSpPr/>
          <p:nvPr/>
        </p:nvSpPr>
        <p:spPr>
          <a:xfrm>
            <a:off x="15601546" y="4799231"/>
            <a:ext cx="2396228" cy="3970941"/>
          </a:xfrm>
          <a:custGeom>
            <a:avLst/>
            <a:gdLst/>
            <a:ahLst/>
            <a:cxnLst/>
            <a:rect l="l" t="t" r="r" b="b"/>
            <a:pathLst>
              <a:path w="2396228" h="3970941">
                <a:moveTo>
                  <a:pt x="0" y="0"/>
                </a:moveTo>
                <a:lnTo>
                  <a:pt x="2396228" y="0"/>
                </a:lnTo>
                <a:lnTo>
                  <a:pt x="2396228" y="3970941"/>
                </a:lnTo>
                <a:lnTo>
                  <a:pt x="0" y="3970941"/>
                </a:lnTo>
                <a:lnTo>
                  <a:pt x="0" y="0"/>
                </a:lnTo>
                <a:close/>
              </a:path>
            </a:pathLst>
          </a:custGeom>
          <a:blipFill>
            <a:blip r:embed="rId13"/>
            <a:stretch>
              <a:fillRect l="-2438" r="-2438"/>
            </a:stretch>
          </a:blipFill>
        </p:spPr>
      </p:sp>
      <p:sp>
        <p:nvSpPr>
          <p:cNvPr id="12" name="TextBox 12"/>
          <p:cNvSpPr txBox="1"/>
          <p:nvPr/>
        </p:nvSpPr>
        <p:spPr>
          <a:xfrm>
            <a:off x="2598397" y="1180544"/>
            <a:ext cx="3930915" cy="1732814"/>
          </a:xfrm>
          <a:prstGeom prst="rect">
            <a:avLst/>
          </a:prstGeom>
        </p:spPr>
        <p:txBody>
          <a:bodyPr lIns="0" tIns="0" rIns="0" bIns="0" rtlCol="0" anchor="t">
            <a:spAutoFit/>
          </a:bodyPr>
          <a:lstStyle/>
          <a:p>
            <a:pPr marL="0" lvl="0" indent="0" algn="ctr">
              <a:lnSpc>
                <a:spcPts val="6509"/>
              </a:lnSpc>
            </a:pPr>
            <a:r>
              <a:rPr lang="en-US" sz="7482">
                <a:solidFill>
                  <a:srgbClr val="000000"/>
                </a:solidFill>
                <a:latin typeface="Handelson Three"/>
                <a:ea typeface="Handelson Three"/>
                <a:cs typeface="Handelson Three"/>
                <a:sym typeface="Handelson Three"/>
              </a:rPr>
              <a:t>Plásticos de un solo uso</a:t>
            </a:r>
          </a:p>
        </p:txBody>
      </p:sp>
      <p:sp>
        <p:nvSpPr>
          <p:cNvPr id="13" name="TextBox 13"/>
          <p:cNvSpPr txBox="1"/>
          <p:nvPr/>
        </p:nvSpPr>
        <p:spPr>
          <a:xfrm>
            <a:off x="733743" y="4058090"/>
            <a:ext cx="9381975" cy="2113670"/>
          </a:xfrm>
          <a:prstGeom prst="rect">
            <a:avLst/>
          </a:prstGeom>
        </p:spPr>
        <p:txBody>
          <a:bodyPr lIns="0" tIns="0" rIns="0" bIns="0" rtlCol="0" anchor="t">
            <a:spAutoFit/>
          </a:bodyPr>
          <a:lstStyle/>
          <a:p>
            <a:pPr algn="just">
              <a:lnSpc>
                <a:spcPts val="4257"/>
              </a:lnSpc>
            </a:pPr>
            <a:r>
              <a:rPr lang="en-US" sz="3041">
                <a:solidFill>
                  <a:srgbClr val="000000"/>
                </a:solidFill>
                <a:latin typeface="Open Sans"/>
                <a:ea typeface="Open Sans"/>
                <a:cs typeface="Open Sans"/>
                <a:sym typeface="Open Sans"/>
              </a:rPr>
              <a:t>El plástico tiene muchos usos nos hemos vuelto adictos a los productos de plástico de un solo uso, con graves consecuencias ambientales, sociales, económicas y para la salud.</a:t>
            </a:r>
          </a:p>
        </p:txBody>
      </p:sp>
      <p:sp>
        <p:nvSpPr>
          <p:cNvPr id="14" name="TextBox 14"/>
          <p:cNvSpPr txBox="1"/>
          <p:nvPr/>
        </p:nvSpPr>
        <p:spPr>
          <a:xfrm>
            <a:off x="733743" y="6718027"/>
            <a:ext cx="9813034" cy="1110162"/>
          </a:xfrm>
          <a:prstGeom prst="rect">
            <a:avLst/>
          </a:prstGeom>
        </p:spPr>
        <p:txBody>
          <a:bodyPr lIns="0" tIns="0" rIns="0" bIns="0" rtlCol="0" anchor="t">
            <a:spAutoFit/>
          </a:bodyPr>
          <a:lstStyle/>
          <a:p>
            <a:pPr algn="just">
              <a:lnSpc>
                <a:spcPts val="4434"/>
              </a:lnSpc>
              <a:spcBef>
                <a:spcPct val="0"/>
              </a:spcBef>
            </a:pPr>
            <a:r>
              <a:rPr lang="en-US" sz="3167" b="1">
                <a:solidFill>
                  <a:srgbClr val="000000"/>
                </a:solidFill>
                <a:latin typeface="Open Sans Bold"/>
                <a:ea typeface="Open Sans Bold"/>
                <a:cs typeface="Open Sans Bold"/>
                <a:sym typeface="Open Sans Bold"/>
              </a:rPr>
              <a:t>Productos plásticos de un solo uso están en todas partes: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Freeform 3"/>
          <p:cNvSpPr/>
          <p:nvPr/>
        </p:nvSpPr>
        <p:spPr>
          <a:xfrm>
            <a:off x="0" y="548640"/>
            <a:ext cx="18288000" cy="9418320"/>
          </a:xfrm>
          <a:custGeom>
            <a:avLst/>
            <a:gdLst/>
            <a:ahLst/>
            <a:cxnLst/>
            <a:rect l="l" t="t" r="r" b="b"/>
            <a:pathLst>
              <a:path w="18288000" h="9418320">
                <a:moveTo>
                  <a:pt x="0" y="0"/>
                </a:moveTo>
                <a:lnTo>
                  <a:pt x="18288000" y="0"/>
                </a:lnTo>
                <a:lnTo>
                  <a:pt x="18288000" y="9418320"/>
                </a:lnTo>
                <a:lnTo>
                  <a:pt x="0" y="9418320"/>
                </a:lnTo>
                <a:lnTo>
                  <a:pt x="0" y="0"/>
                </a:lnTo>
                <a:close/>
              </a:path>
            </a:pathLst>
          </a:custGeom>
          <a:blipFill>
            <a:blip r:embed="rId3"/>
            <a:stretch>
              <a:fillRect/>
            </a:stretch>
          </a:blipFill>
        </p:spPr>
      </p:sp>
      <p:sp>
        <p:nvSpPr>
          <p:cNvPr id="4" name="Freeform 4"/>
          <p:cNvSpPr/>
          <p:nvPr/>
        </p:nvSpPr>
        <p:spPr>
          <a:xfrm>
            <a:off x="14310635" y="4955862"/>
            <a:ext cx="4677634" cy="5695749"/>
          </a:xfrm>
          <a:custGeom>
            <a:avLst/>
            <a:gdLst/>
            <a:ahLst/>
            <a:cxnLst/>
            <a:rect l="l" t="t" r="r" b="b"/>
            <a:pathLst>
              <a:path w="4677634" h="5695749">
                <a:moveTo>
                  <a:pt x="0" y="0"/>
                </a:moveTo>
                <a:lnTo>
                  <a:pt x="4677634" y="0"/>
                </a:lnTo>
                <a:lnTo>
                  <a:pt x="4677634" y="5695749"/>
                </a:lnTo>
                <a:lnTo>
                  <a:pt x="0" y="5695749"/>
                </a:lnTo>
                <a:lnTo>
                  <a:pt x="0" y="0"/>
                </a:lnTo>
                <a:close/>
              </a:path>
            </a:pathLst>
          </a:custGeom>
          <a:blipFill>
            <a:blip r:embed="rId4"/>
            <a:stretch>
              <a:fillRect/>
            </a:stretch>
          </a:blipFill>
        </p:spPr>
      </p:sp>
      <p:sp>
        <p:nvSpPr>
          <p:cNvPr id="5" name="Freeform 5"/>
          <p:cNvSpPr/>
          <p:nvPr/>
        </p:nvSpPr>
        <p:spPr>
          <a:xfrm rot="1415640">
            <a:off x="-194934" y="741363"/>
            <a:ext cx="2103865" cy="4095114"/>
          </a:xfrm>
          <a:custGeom>
            <a:avLst/>
            <a:gdLst/>
            <a:ahLst/>
            <a:cxnLst/>
            <a:rect l="l" t="t" r="r" b="b"/>
            <a:pathLst>
              <a:path w="2103865" h="4095114">
                <a:moveTo>
                  <a:pt x="0" y="0"/>
                </a:moveTo>
                <a:lnTo>
                  <a:pt x="2103865" y="0"/>
                </a:lnTo>
                <a:lnTo>
                  <a:pt x="2103865" y="4095114"/>
                </a:lnTo>
                <a:lnTo>
                  <a:pt x="0" y="4095114"/>
                </a:lnTo>
                <a:lnTo>
                  <a:pt x="0" y="0"/>
                </a:lnTo>
                <a:close/>
              </a:path>
            </a:pathLst>
          </a:custGeom>
          <a:blipFill>
            <a:blip r:embed="rId5"/>
            <a:stretch>
              <a:fillRect/>
            </a:stretch>
          </a:blipFill>
        </p:spPr>
      </p:sp>
      <p:sp>
        <p:nvSpPr>
          <p:cNvPr id="6" name="Freeform 6"/>
          <p:cNvSpPr/>
          <p:nvPr/>
        </p:nvSpPr>
        <p:spPr>
          <a:xfrm rot="-1486051">
            <a:off x="-1460387" y="7059743"/>
            <a:ext cx="4734443" cy="4397114"/>
          </a:xfrm>
          <a:custGeom>
            <a:avLst/>
            <a:gdLst/>
            <a:ahLst/>
            <a:cxnLst/>
            <a:rect l="l" t="t" r="r" b="b"/>
            <a:pathLst>
              <a:path w="4734443" h="4397114">
                <a:moveTo>
                  <a:pt x="0" y="0"/>
                </a:moveTo>
                <a:lnTo>
                  <a:pt x="4734443" y="0"/>
                </a:lnTo>
                <a:lnTo>
                  <a:pt x="4734443" y="4397114"/>
                </a:lnTo>
                <a:lnTo>
                  <a:pt x="0" y="4397114"/>
                </a:lnTo>
                <a:lnTo>
                  <a:pt x="0" y="0"/>
                </a:lnTo>
                <a:close/>
              </a:path>
            </a:pathLst>
          </a:custGeom>
          <a:blipFill>
            <a:blip r:embed="rId6"/>
            <a:stretch>
              <a:fillRect/>
            </a:stretch>
          </a:blipFill>
        </p:spPr>
      </p:sp>
      <p:sp>
        <p:nvSpPr>
          <p:cNvPr id="7" name="Freeform 7"/>
          <p:cNvSpPr/>
          <p:nvPr/>
        </p:nvSpPr>
        <p:spPr>
          <a:xfrm rot="9490869">
            <a:off x="15154007" y="-1169857"/>
            <a:ext cx="4734443" cy="4397114"/>
          </a:xfrm>
          <a:custGeom>
            <a:avLst/>
            <a:gdLst/>
            <a:ahLst/>
            <a:cxnLst/>
            <a:rect l="l" t="t" r="r" b="b"/>
            <a:pathLst>
              <a:path w="4734443" h="4397114">
                <a:moveTo>
                  <a:pt x="0" y="0"/>
                </a:moveTo>
                <a:lnTo>
                  <a:pt x="4734443" y="0"/>
                </a:lnTo>
                <a:lnTo>
                  <a:pt x="4734443" y="4397114"/>
                </a:lnTo>
                <a:lnTo>
                  <a:pt x="0" y="4397114"/>
                </a:lnTo>
                <a:lnTo>
                  <a:pt x="0" y="0"/>
                </a:lnTo>
                <a:close/>
              </a:path>
            </a:pathLst>
          </a:custGeom>
          <a:blipFill>
            <a:blip r:embed="rId6"/>
            <a:stretch>
              <a:fillRect/>
            </a:stretch>
          </a:blipFill>
        </p:spPr>
      </p:sp>
      <p:sp>
        <p:nvSpPr>
          <p:cNvPr id="8" name="TextBox 8"/>
          <p:cNvSpPr txBox="1"/>
          <p:nvPr/>
        </p:nvSpPr>
        <p:spPr>
          <a:xfrm>
            <a:off x="1398613" y="2846070"/>
            <a:ext cx="15860687" cy="3239402"/>
          </a:xfrm>
          <a:prstGeom prst="rect">
            <a:avLst/>
          </a:prstGeom>
        </p:spPr>
        <p:txBody>
          <a:bodyPr lIns="0" tIns="0" rIns="0" bIns="0" rtlCol="0" anchor="t">
            <a:spAutoFit/>
          </a:bodyPr>
          <a:lstStyle/>
          <a:p>
            <a:pPr algn="ctr">
              <a:lnSpc>
                <a:spcPts val="8478"/>
              </a:lnSpc>
            </a:pPr>
            <a:r>
              <a:rPr lang="en-US" sz="7569">
                <a:solidFill>
                  <a:srgbClr val="0F724A"/>
                </a:solidFill>
                <a:latin typeface="Handelson Four"/>
                <a:ea typeface="Handelson Four"/>
                <a:cs typeface="Handelson Four"/>
                <a:sym typeface="Handelson Four"/>
              </a:rPr>
              <a:t>DE LOS 7.000 MILLONES DE TONELADAS DE DESECHOS PLÁSTICOS GENERADOS A NIVEL MUNDIAL HASTA EL MOMENTO, MENOS DEL 10% SE HA RECICLADO</a:t>
            </a:r>
          </a:p>
        </p:txBody>
      </p:sp>
      <p:sp>
        <p:nvSpPr>
          <p:cNvPr id="9" name="TextBox 9"/>
          <p:cNvSpPr txBox="1"/>
          <p:nvPr/>
        </p:nvSpPr>
        <p:spPr>
          <a:xfrm>
            <a:off x="1975253" y="6542875"/>
            <a:ext cx="12811397" cy="1031261"/>
          </a:xfrm>
          <a:prstGeom prst="rect">
            <a:avLst/>
          </a:prstGeom>
        </p:spPr>
        <p:txBody>
          <a:bodyPr lIns="0" tIns="0" rIns="0" bIns="0" rtlCol="0" anchor="t">
            <a:spAutoFit/>
          </a:bodyPr>
          <a:lstStyle/>
          <a:p>
            <a:pPr algn="ctr">
              <a:lnSpc>
                <a:spcPts val="2759"/>
              </a:lnSpc>
            </a:pPr>
            <a:r>
              <a:rPr lang="en-US" sz="2379">
                <a:solidFill>
                  <a:srgbClr val="000000"/>
                </a:solidFill>
                <a:latin typeface="Open Sans"/>
                <a:ea typeface="Open Sans"/>
                <a:cs typeface="Open Sans"/>
                <a:sym typeface="Open Sans"/>
              </a:rPr>
              <a:t> Desechos plásticos que son arrojados al medio ambiente y en ocasiones son transportadas miles de kilómetros hasta destinos donde, en su mayoría, se incineran o se abandonan en vertederos</a:t>
            </a:r>
          </a:p>
        </p:txBody>
      </p:sp>
      <p:sp>
        <p:nvSpPr>
          <p:cNvPr id="10" name="Freeform 10"/>
          <p:cNvSpPr/>
          <p:nvPr/>
        </p:nvSpPr>
        <p:spPr>
          <a:xfrm rot="9107748">
            <a:off x="14013798" y="307946"/>
            <a:ext cx="353825" cy="1441508"/>
          </a:xfrm>
          <a:custGeom>
            <a:avLst/>
            <a:gdLst/>
            <a:ahLst/>
            <a:cxnLst/>
            <a:rect l="l" t="t" r="r" b="b"/>
            <a:pathLst>
              <a:path w="353825" h="1441508">
                <a:moveTo>
                  <a:pt x="0" y="0"/>
                </a:moveTo>
                <a:lnTo>
                  <a:pt x="353825" y="0"/>
                </a:lnTo>
                <a:lnTo>
                  <a:pt x="353825" y="1441508"/>
                </a:lnTo>
                <a:lnTo>
                  <a:pt x="0" y="14415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rot="1629927">
            <a:off x="4655857" y="8023280"/>
            <a:ext cx="353825" cy="1441508"/>
          </a:xfrm>
          <a:custGeom>
            <a:avLst/>
            <a:gdLst/>
            <a:ahLst/>
            <a:cxnLst/>
            <a:rect l="l" t="t" r="r" b="b"/>
            <a:pathLst>
              <a:path w="353825" h="1441508">
                <a:moveTo>
                  <a:pt x="0" y="0"/>
                </a:moveTo>
                <a:lnTo>
                  <a:pt x="353825" y="0"/>
                </a:lnTo>
                <a:lnTo>
                  <a:pt x="353825" y="1441508"/>
                </a:lnTo>
                <a:lnTo>
                  <a:pt x="0" y="14415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TextBox 3"/>
          <p:cNvSpPr txBox="1"/>
          <p:nvPr/>
        </p:nvSpPr>
        <p:spPr>
          <a:xfrm>
            <a:off x="1554567" y="394587"/>
            <a:ext cx="14366465" cy="1085543"/>
          </a:xfrm>
          <a:prstGeom prst="rect">
            <a:avLst/>
          </a:prstGeom>
        </p:spPr>
        <p:txBody>
          <a:bodyPr lIns="0" tIns="0" rIns="0" bIns="0" rtlCol="0" anchor="t">
            <a:spAutoFit/>
          </a:bodyPr>
          <a:lstStyle/>
          <a:p>
            <a:pPr algn="ctr">
              <a:lnSpc>
                <a:spcPts val="8366"/>
              </a:lnSpc>
            </a:pPr>
            <a:r>
              <a:rPr lang="en-US" sz="7469">
                <a:solidFill>
                  <a:srgbClr val="0F724A"/>
                </a:solidFill>
                <a:latin typeface="Handelson Four"/>
                <a:ea typeface="Handelson Four"/>
                <a:cs typeface="Handelson Four"/>
                <a:sym typeface="Handelson Four"/>
              </a:rPr>
              <a:t>TIPOS DE PLÁSTICOS</a:t>
            </a:r>
          </a:p>
        </p:txBody>
      </p:sp>
      <p:sp>
        <p:nvSpPr>
          <p:cNvPr id="4" name="Freeform 4"/>
          <p:cNvSpPr/>
          <p:nvPr/>
        </p:nvSpPr>
        <p:spPr>
          <a:xfrm>
            <a:off x="453005" y="1899229"/>
            <a:ext cx="5375210" cy="2459159"/>
          </a:xfrm>
          <a:custGeom>
            <a:avLst/>
            <a:gdLst/>
            <a:ahLst/>
            <a:cxnLst/>
            <a:rect l="l" t="t" r="r" b="b"/>
            <a:pathLst>
              <a:path w="5375210" h="2459159">
                <a:moveTo>
                  <a:pt x="0" y="0"/>
                </a:moveTo>
                <a:lnTo>
                  <a:pt x="5375210" y="0"/>
                </a:lnTo>
                <a:lnTo>
                  <a:pt x="5375210" y="2459159"/>
                </a:lnTo>
                <a:lnTo>
                  <a:pt x="0" y="2459159"/>
                </a:lnTo>
                <a:lnTo>
                  <a:pt x="0" y="0"/>
                </a:lnTo>
                <a:close/>
              </a:path>
            </a:pathLst>
          </a:custGeom>
          <a:blipFill>
            <a:blip r:embed="rId3"/>
            <a:stretch>
              <a:fillRect/>
            </a:stretch>
          </a:blipFill>
          <a:ln cap="sq">
            <a:noFill/>
            <a:prstDash val="solid"/>
            <a:miter/>
          </a:ln>
        </p:spPr>
      </p:sp>
      <p:sp>
        <p:nvSpPr>
          <p:cNvPr id="5" name="Freeform 5"/>
          <p:cNvSpPr/>
          <p:nvPr/>
        </p:nvSpPr>
        <p:spPr>
          <a:xfrm>
            <a:off x="2099075" y="1462152"/>
            <a:ext cx="2083069" cy="621133"/>
          </a:xfrm>
          <a:custGeom>
            <a:avLst/>
            <a:gdLst/>
            <a:ahLst/>
            <a:cxnLst/>
            <a:rect l="l" t="t" r="r" b="b"/>
            <a:pathLst>
              <a:path w="2083069" h="621133">
                <a:moveTo>
                  <a:pt x="0" y="0"/>
                </a:moveTo>
                <a:lnTo>
                  <a:pt x="2083069" y="0"/>
                </a:lnTo>
                <a:lnTo>
                  <a:pt x="2083069" y="621133"/>
                </a:lnTo>
                <a:lnTo>
                  <a:pt x="0" y="6211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2459785" y="1899229"/>
            <a:ext cx="5375210" cy="2459159"/>
          </a:xfrm>
          <a:custGeom>
            <a:avLst/>
            <a:gdLst/>
            <a:ahLst/>
            <a:cxnLst/>
            <a:rect l="l" t="t" r="r" b="b"/>
            <a:pathLst>
              <a:path w="5375210" h="2459159">
                <a:moveTo>
                  <a:pt x="0" y="0"/>
                </a:moveTo>
                <a:lnTo>
                  <a:pt x="5375210" y="0"/>
                </a:lnTo>
                <a:lnTo>
                  <a:pt x="5375210" y="2459159"/>
                </a:lnTo>
                <a:lnTo>
                  <a:pt x="0" y="2459159"/>
                </a:lnTo>
                <a:lnTo>
                  <a:pt x="0" y="0"/>
                </a:lnTo>
                <a:close/>
              </a:path>
            </a:pathLst>
          </a:custGeom>
          <a:blipFill>
            <a:blip r:embed="rId3"/>
            <a:stretch>
              <a:fillRect/>
            </a:stretch>
          </a:blipFill>
          <a:ln cap="sq">
            <a:noFill/>
            <a:prstDash val="solid"/>
            <a:miter/>
          </a:ln>
        </p:spPr>
      </p:sp>
      <p:sp>
        <p:nvSpPr>
          <p:cNvPr id="7" name="Freeform 7"/>
          <p:cNvSpPr/>
          <p:nvPr/>
        </p:nvSpPr>
        <p:spPr>
          <a:xfrm>
            <a:off x="14105856" y="1462152"/>
            <a:ext cx="2083069" cy="621133"/>
          </a:xfrm>
          <a:custGeom>
            <a:avLst/>
            <a:gdLst/>
            <a:ahLst/>
            <a:cxnLst/>
            <a:rect l="l" t="t" r="r" b="b"/>
            <a:pathLst>
              <a:path w="2083069" h="621133">
                <a:moveTo>
                  <a:pt x="0" y="0"/>
                </a:moveTo>
                <a:lnTo>
                  <a:pt x="2083069" y="0"/>
                </a:lnTo>
                <a:lnTo>
                  <a:pt x="2083069" y="621133"/>
                </a:lnTo>
                <a:lnTo>
                  <a:pt x="0" y="6211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6020892" y="1981187"/>
            <a:ext cx="6345820" cy="5708010"/>
          </a:xfrm>
          <a:custGeom>
            <a:avLst/>
            <a:gdLst/>
            <a:ahLst/>
            <a:cxnLst/>
            <a:rect l="l" t="t" r="r" b="b"/>
            <a:pathLst>
              <a:path w="6345820" h="5708010">
                <a:moveTo>
                  <a:pt x="0" y="0"/>
                </a:moveTo>
                <a:lnTo>
                  <a:pt x="6345820" y="0"/>
                </a:lnTo>
                <a:lnTo>
                  <a:pt x="6345820" y="5708010"/>
                </a:lnTo>
                <a:lnTo>
                  <a:pt x="0" y="5708010"/>
                </a:lnTo>
                <a:lnTo>
                  <a:pt x="0" y="0"/>
                </a:lnTo>
                <a:close/>
              </a:path>
            </a:pathLst>
          </a:custGeom>
          <a:blipFill>
            <a:blip r:embed="rId6"/>
            <a:stretch>
              <a:fillRect t="-7094"/>
            </a:stretch>
          </a:blipFill>
        </p:spPr>
      </p:sp>
      <p:sp>
        <p:nvSpPr>
          <p:cNvPr id="9" name="TextBox 9"/>
          <p:cNvSpPr txBox="1"/>
          <p:nvPr/>
        </p:nvSpPr>
        <p:spPr>
          <a:xfrm>
            <a:off x="1307803" y="2540485"/>
            <a:ext cx="3665614" cy="1361774"/>
          </a:xfrm>
          <a:prstGeom prst="rect">
            <a:avLst/>
          </a:prstGeom>
        </p:spPr>
        <p:txBody>
          <a:bodyPr lIns="0" tIns="0" rIns="0" bIns="0" rtlCol="0" anchor="t">
            <a:spAutoFit/>
          </a:bodyPr>
          <a:lstStyle/>
          <a:p>
            <a:pPr algn="ctr">
              <a:lnSpc>
                <a:spcPts val="5346"/>
              </a:lnSpc>
            </a:pPr>
            <a:r>
              <a:rPr lang="en-US" sz="4773">
                <a:solidFill>
                  <a:srgbClr val="0F724A"/>
                </a:solidFill>
                <a:latin typeface="Handelson Four"/>
                <a:ea typeface="Handelson Four"/>
                <a:cs typeface="Handelson Four"/>
                <a:sym typeface="Handelson Four"/>
              </a:rPr>
              <a:t>PLÁSTICOS VIRGENES</a:t>
            </a:r>
          </a:p>
        </p:txBody>
      </p:sp>
      <p:sp>
        <p:nvSpPr>
          <p:cNvPr id="10" name="TextBox 10"/>
          <p:cNvSpPr txBox="1"/>
          <p:nvPr/>
        </p:nvSpPr>
        <p:spPr>
          <a:xfrm>
            <a:off x="734080" y="4787567"/>
            <a:ext cx="4813061" cy="3638550"/>
          </a:xfrm>
          <a:prstGeom prst="rect">
            <a:avLst/>
          </a:prstGeom>
        </p:spPr>
        <p:txBody>
          <a:bodyPr lIns="0" tIns="0" rIns="0" bIns="0" rtlCol="0" anchor="t">
            <a:spAutoFit/>
          </a:bodyPr>
          <a:lstStyle/>
          <a:p>
            <a:pPr algn="just">
              <a:lnSpc>
                <a:spcPts val="4199"/>
              </a:lnSpc>
            </a:pPr>
            <a:r>
              <a:rPr lang="en-US" sz="2999">
                <a:solidFill>
                  <a:srgbClr val="000000"/>
                </a:solidFill>
                <a:latin typeface="Open Sans"/>
                <a:ea typeface="Open Sans"/>
                <a:cs typeface="Open Sans"/>
                <a:sym typeface="Open Sans"/>
              </a:rPr>
              <a:t>Plásticos de reciente fabricación a partir de materias primas petroquímicas, como gas o petróleo, que nunca antes se han utilizado. </a:t>
            </a:r>
          </a:p>
          <a:p>
            <a:pPr algn="just">
              <a:lnSpc>
                <a:spcPts val="4199"/>
              </a:lnSpc>
            </a:pPr>
            <a:endParaRPr lang="en-US" sz="2999">
              <a:solidFill>
                <a:srgbClr val="000000"/>
              </a:solidFill>
              <a:latin typeface="Open Sans"/>
              <a:ea typeface="Open Sans"/>
              <a:cs typeface="Open Sans"/>
              <a:sym typeface="Open Sans"/>
            </a:endParaRPr>
          </a:p>
        </p:txBody>
      </p:sp>
      <p:sp>
        <p:nvSpPr>
          <p:cNvPr id="11" name="TextBox 11"/>
          <p:cNvSpPr txBox="1"/>
          <p:nvPr/>
        </p:nvSpPr>
        <p:spPr>
          <a:xfrm>
            <a:off x="13278037" y="2540451"/>
            <a:ext cx="3738706" cy="1361774"/>
          </a:xfrm>
          <a:prstGeom prst="rect">
            <a:avLst/>
          </a:prstGeom>
        </p:spPr>
        <p:txBody>
          <a:bodyPr lIns="0" tIns="0" rIns="0" bIns="0" rtlCol="0" anchor="t">
            <a:spAutoFit/>
          </a:bodyPr>
          <a:lstStyle/>
          <a:p>
            <a:pPr algn="ctr">
              <a:lnSpc>
                <a:spcPts val="5346"/>
              </a:lnSpc>
            </a:pPr>
            <a:r>
              <a:rPr lang="en-US" sz="4773">
                <a:solidFill>
                  <a:srgbClr val="0F724A"/>
                </a:solidFill>
                <a:latin typeface="Handelson Four"/>
                <a:ea typeface="Handelson Four"/>
                <a:cs typeface="Handelson Four"/>
                <a:sym typeface="Handelson Four"/>
              </a:rPr>
              <a:t>PLÁSTICOS RECICLADOS</a:t>
            </a:r>
          </a:p>
        </p:txBody>
      </p:sp>
      <p:sp>
        <p:nvSpPr>
          <p:cNvPr id="12" name="TextBox 12"/>
          <p:cNvSpPr txBox="1"/>
          <p:nvPr/>
        </p:nvSpPr>
        <p:spPr>
          <a:xfrm>
            <a:off x="12621698" y="4729863"/>
            <a:ext cx="5213297" cy="5210175"/>
          </a:xfrm>
          <a:prstGeom prst="rect">
            <a:avLst/>
          </a:prstGeom>
        </p:spPr>
        <p:txBody>
          <a:bodyPr lIns="0" tIns="0" rIns="0" bIns="0" rtlCol="0" anchor="t">
            <a:spAutoFit/>
          </a:bodyPr>
          <a:lstStyle/>
          <a:p>
            <a:pPr algn="just">
              <a:lnSpc>
                <a:spcPts val="4199"/>
              </a:lnSpc>
            </a:pPr>
            <a:r>
              <a:rPr lang="en-US" sz="2999">
                <a:solidFill>
                  <a:srgbClr val="000000"/>
                </a:solidFill>
                <a:latin typeface="Open Sans"/>
                <a:ea typeface="Open Sans"/>
                <a:cs typeface="Open Sans"/>
                <a:sym typeface="Open Sans"/>
              </a:rPr>
              <a:t>Se entienden los polímeros plásticos fabricados a partir de desechos o residuos plásticos posconsumo, por ejemplo, mediante la fusión de residuos plásticos en nuevos gránulos o virutas que se transforman en nuevos productos del mismo material.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77" b="-9277"/>
            </a:stretch>
          </a:blipFill>
        </p:spPr>
      </p:sp>
      <p:sp>
        <p:nvSpPr>
          <p:cNvPr id="3" name="Freeform 3"/>
          <p:cNvSpPr/>
          <p:nvPr/>
        </p:nvSpPr>
        <p:spPr>
          <a:xfrm rot="-4834560" flipH="1" flipV="1">
            <a:off x="11444423" y="1798757"/>
            <a:ext cx="11526511" cy="7548828"/>
          </a:xfrm>
          <a:custGeom>
            <a:avLst/>
            <a:gdLst/>
            <a:ahLst/>
            <a:cxnLst/>
            <a:rect l="l" t="t" r="r" b="b"/>
            <a:pathLst>
              <a:path w="11526511" h="7548828">
                <a:moveTo>
                  <a:pt x="11526511" y="7548829"/>
                </a:moveTo>
                <a:lnTo>
                  <a:pt x="0" y="7548829"/>
                </a:lnTo>
                <a:lnTo>
                  <a:pt x="0" y="0"/>
                </a:lnTo>
                <a:lnTo>
                  <a:pt x="11526511" y="0"/>
                </a:lnTo>
                <a:lnTo>
                  <a:pt x="11526511" y="7548829"/>
                </a:lnTo>
                <a:close/>
              </a:path>
            </a:pathLst>
          </a:custGeom>
          <a:blipFill>
            <a:blip r:embed="rId4"/>
            <a:stretch>
              <a:fillRect l="-52815" t="-67492" r="-81109" b="-16458"/>
            </a:stretch>
          </a:blipFill>
        </p:spPr>
      </p:sp>
      <p:sp>
        <p:nvSpPr>
          <p:cNvPr id="4" name="Freeform 4"/>
          <p:cNvSpPr/>
          <p:nvPr/>
        </p:nvSpPr>
        <p:spPr>
          <a:xfrm rot="-1472914">
            <a:off x="15080234" y="-409670"/>
            <a:ext cx="4254888" cy="5607760"/>
          </a:xfrm>
          <a:custGeom>
            <a:avLst/>
            <a:gdLst/>
            <a:ahLst/>
            <a:cxnLst/>
            <a:rect l="l" t="t" r="r" b="b"/>
            <a:pathLst>
              <a:path w="4254888" h="5607760">
                <a:moveTo>
                  <a:pt x="0" y="0"/>
                </a:moveTo>
                <a:lnTo>
                  <a:pt x="4254888" y="0"/>
                </a:lnTo>
                <a:lnTo>
                  <a:pt x="4254888" y="5607760"/>
                </a:lnTo>
                <a:lnTo>
                  <a:pt x="0" y="5607760"/>
                </a:lnTo>
                <a:lnTo>
                  <a:pt x="0" y="0"/>
                </a:lnTo>
                <a:close/>
              </a:path>
            </a:pathLst>
          </a:custGeom>
          <a:blipFill>
            <a:blip r:embed="rId5"/>
            <a:stretch>
              <a:fillRect/>
            </a:stretch>
          </a:blipFill>
        </p:spPr>
      </p:sp>
      <p:grpSp>
        <p:nvGrpSpPr>
          <p:cNvPr id="5" name="Group 5"/>
          <p:cNvGrpSpPr>
            <a:grpSpLocks noChangeAspect="1"/>
          </p:cNvGrpSpPr>
          <p:nvPr/>
        </p:nvGrpSpPr>
        <p:grpSpPr>
          <a:xfrm rot="295007">
            <a:off x="10262523" y="1782943"/>
            <a:ext cx="6721113" cy="6721113"/>
            <a:chOff x="0" y="0"/>
            <a:chExt cx="19050000" cy="19050000"/>
          </a:xfrm>
        </p:grpSpPr>
        <p:sp>
          <p:nvSpPr>
            <p:cNvPr id="6" name="Freeform 6"/>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6"/>
              <a:stretch>
                <a:fillRect l="-25059" r="-25059"/>
              </a:stretch>
            </a:blipFill>
          </p:spPr>
        </p:sp>
        <p:sp>
          <p:nvSpPr>
            <p:cNvPr id="7" name="Freeform 7"/>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7"/>
              <a:stretch>
                <a:fillRect/>
              </a:stretch>
            </a:blipFill>
          </p:spPr>
        </p:sp>
      </p:grpSp>
      <p:grpSp>
        <p:nvGrpSpPr>
          <p:cNvPr id="8" name="Group 8"/>
          <p:cNvGrpSpPr/>
          <p:nvPr/>
        </p:nvGrpSpPr>
        <p:grpSpPr>
          <a:xfrm>
            <a:off x="1028700" y="1507279"/>
            <a:ext cx="7828242" cy="2218480"/>
            <a:chOff x="0" y="0"/>
            <a:chExt cx="10437656" cy="2957973"/>
          </a:xfrm>
        </p:grpSpPr>
        <p:sp>
          <p:nvSpPr>
            <p:cNvPr id="9" name="Freeform 9"/>
            <p:cNvSpPr/>
            <p:nvPr/>
          </p:nvSpPr>
          <p:spPr>
            <a:xfrm>
              <a:off x="0" y="480244"/>
              <a:ext cx="10437656" cy="2477729"/>
            </a:xfrm>
            <a:custGeom>
              <a:avLst/>
              <a:gdLst/>
              <a:ahLst/>
              <a:cxnLst/>
              <a:rect l="l" t="t" r="r" b="b"/>
              <a:pathLst>
                <a:path w="10437656" h="2477729">
                  <a:moveTo>
                    <a:pt x="0" y="0"/>
                  </a:moveTo>
                  <a:lnTo>
                    <a:pt x="10437656" y="0"/>
                  </a:lnTo>
                  <a:lnTo>
                    <a:pt x="10437656" y="2477729"/>
                  </a:lnTo>
                  <a:lnTo>
                    <a:pt x="0" y="2477729"/>
                  </a:lnTo>
                  <a:lnTo>
                    <a:pt x="0" y="0"/>
                  </a:lnTo>
                  <a:close/>
                </a:path>
              </a:pathLst>
            </a:custGeom>
            <a:blipFill>
              <a:blip r:embed="rId8"/>
              <a:stretch>
                <a:fillRect t="-79938" b="-12787"/>
              </a:stretch>
            </a:blipFill>
            <a:ln cap="sq">
              <a:noFill/>
              <a:prstDash val="solid"/>
              <a:miter/>
            </a:ln>
          </p:spPr>
        </p:sp>
        <p:sp>
          <p:nvSpPr>
            <p:cNvPr id="10" name="Freeform 10"/>
            <p:cNvSpPr/>
            <p:nvPr/>
          </p:nvSpPr>
          <p:spPr>
            <a:xfrm>
              <a:off x="3608254" y="0"/>
              <a:ext cx="3221148" cy="960488"/>
            </a:xfrm>
            <a:custGeom>
              <a:avLst/>
              <a:gdLst/>
              <a:ahLst/>
              <a:cxnLst/>
              <a:rect l="l" t="t" r="r" b="b"/>
              <a:pathLst>
                <a:path w="3221148" h="960488">
                  <a:moveTo>
                    <a:pt x="0" y="0"/>
                  </a:moveTo>
                  <a:lnTo>
                    <a:pt x="3221148" y="0"/>
                  </a:lnTo>
                  <a:lnTo>
                    <a:pt x="3221148" y="960488"/>
                  </a:lnTo>
                  <a:lnTo>
                    <a:pt x="0" y="96048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TextBox 11"/>
            <p:cNvSpPr txBox="1"/>
            <p:nvPr/>
          </p:nvSpPr>
          <p:spPr>
            <a:xfrm>
              <a:off x="313796" y="1185059"/>
              <a:ext cx="9810064" cy="1497131"/>
            </a:xfrm>
            <a:prstGeom prst="rect">
              <a:avLst/>
            </a:prstGeom>
          </p:spPr>
          <p:txBody>
            <a:bodyPr lIns="0" tIns="0" rIns="0" bIns="0" rtlCol="0" anchor="t">
              <a:spAutoFit/>
            </a:bodyPr>
            <a:lstStyle/>
            <a:p>
              <a:pPr marL="0" lvl="0" indent="0" algn="ctr">
                <a:lnSpc>
                  <a:spcPts val="8455"/>
                </a:lnSpc>
              </a:pPr>
              <a:r>
                <a:rPr lang="en-US" sz="7829">
                  <a:solidFill>
                    <a:srgbClr val="000000"/>
                  </a:solidFill>
                  <a:latin typeface="Handelson Three"/>
                  <a:ea typeface="Handelson Three"/>
                  <a:cs typeface="Handelson Three"/>
                  <a:sym typeface="Handelson Three"/>
                </a:rPr>
                <a:t>En el suelo</a:t>
              </a:r>
            </a:p>
          </p:txBody>
        </p:sp>
      </p:grpSp>
      <p:sp>
        <p:nvSpPr>
          <p:cNvPr id="12" name="Freeform 12"/>
          <p:cNvSpPr/>
          <p:nvPr/>
        </p:nvSpPr>
        <p:spPr>
          <a:xfrm rot="1993301">
            <a:off x="14209090" y="7984832"/>
            <a:ext cx="2815166" cy="2979012"/>
          </a:xfrm>
          <a:custGeom>
            <a:avLst/>
            <a:gdLst/>
            <a:ahLst/>
            <a:cxnLst/>
            <a:rect l="l" t="t" r="r" b="b"/>
            <a:pathLst>
              <a:path w="2815166" h="2979012">
                <a:moveTo>
                  <a:pt x="0" y="0"/>
                </a:moveTo>
                <a:lnTo>
                  <a:pt x="2815166" y="0"/>
                </a:lnTo>
                <a:lnTo>
                  <a:pt x="2815166" y="2979011"/>
                </a:lnTo>
                <a:lnTo>
                  <a:pt x="0" y="2979011"/>
                </a:lnTo>
                <a:lnTo>
                  <a:pt x="0" y="0"/>
                </a:lnTo>
                <a:close/>
              </a:path>
            </a:pathLst>
          </a:custGeom>
          <a:blipFill>
            <a:blip r:embed="rId11"/>
            <a:stretch>
              <a:fillRect/>
            </a:stretch>
          </a:blipFill>
        </p:spPr>
      </p:sp>
      <p:sp>
        <p:nvSpPr>
          <p:cNvPr id="13" name="TextBox 13"/>
          <p:cNvSpPr txBox="1"/>
          <p:nvPr/>
        </p:nvSpPr>
        <p:spPr>
          <a:xfrm>
            <a:off x="520001" y="4260941"/>
            <a:ext cx="9071740" cy="2031233"/>
          </a:xfrm>
          <a:prstGeom prst="rect">
            <a:avLst/>
          </a:prstGeom>
        </p:spPr>
        <p:txBody>
          <a:bodyPr lIns="0" tIns="0" rIns="0" bIns="0" rtlCol="0" anchor="t">
            <a:spAutoFit/>
          </a:bodyPr>
          <a:lstStyle/>
          <a:p>
            <a:pPr algn="just">
              <a:lnSpc>
                <a:spcPts val="4067"/>
              </a:lnSpc>
            </a:pPr>
            <a:r>
              <a:rPr lang="en-US" sz="2905">
                <a:solidFill>
                  <a:srgbClr val="000000"/>
                </a:solidFill>
                <a:latin typeface="Open Sans"/>
                <a:ea typeface="Open Sans"/>
                <a:cs typeface="Open Sans"/>
                <a:sym typeface="Open Sans"/>
              </a:rPr>
              <a:t>Cuando un envase, bolsa o botella de plástico se tira al suelo, rápidamente se produce la liberación de </a:t>
            </a:r>
            <a:r>
              <a:rPr lang="en-US" sz="2905" b="1">
                <a:solidFill>
                  <a:srgbClr val="000000"/>
                </a:solidFill>
                <a:latin typeface="Open Sans Bold"/>
                <a:ea typeface="Open Sans Bold"/>
                <a:cs typeface="Open Sans Bold"/>
                <a:sym typeface="Open Sans Bold"/>
              </a:rPr>
              <a:t>sustancias tóxicas</a:t>
            </a:r>
            <a:r>
              <a:rPr lang="en-US" sz="2905">
                <a:solidFill>
                  <a:srgbClr val="000000"/>
                </a:solidFill>
                <a:latin typeface="Open Sans"/>
                <a:ea typeface="Open Sans"/>
                <a:cs typeface="Open Sans"/>
                <a:sym typeface="Open Sans"/>
              </a:rPr>
              <a:t> que van a dañar las propiedades de esta tierra.</a:t>
            </a:r>
          </a:p>
        </p:txBody>
      </p:sp>
      <p:sp>
        <p:nvSpPr>
          <p:cNvPr id="14" name="TextBox 14"/>
          <p:cNvSpPr txBox="1"/>
          <p:nvPr/>
        </p:nvSpPr>
        <p:spPr>
          <a:xfrm>
            <a:off x="-2274530" y="421737"/>
            <a:ext cx="17891203" cy="1085543"/>
          </a:xfrm>
          <a:prstGeom prst="rect">
            <a:avLst/>
          </a:prstGeom>
        </p:spPr>
        <p:txBody>
          <a:bodyPr lIns="0" tIns="0" rIns="0" bIns="0" rtlCol="0" anchor="t">
            <a:spAutoFit/>
          </a:bodyPr>
          <a:lstStyle/>
          <a:p>
            <a:pPr algn="ctr">
              <a:lnSpc>
                <a:spcPts val="8366"/>
              </a:lnSpc>
            </a:pPr>
            <a:r>
              <a:rPr lang="en-US" sz="7469">
                <a:solidFill>
                  <a:srgbClr val="FFFFFF"/>
                </a:solidFill>
                <a:latin typeface="Handelson Four"/>
                <a:ea typeface="Handelson Four"/>
                <a:cs typeface="Handelson Four"/>
                <a:sym typeface="Handelson Four"/>
              </a:rPr>
              <a:t>PROBLEMAS AMBIENTALES POR EL PLÁSTICO</a:t>
            </a:r>
          </a:p>
        </p:txBody>
      </p:sp>
      <p:sp>
        <p:nvSpPr>
          <p:cNvPr id="15" name="TextBox 15"/>
          <p:cNvSpPr txBox="1"/>
          <p:nvPr/>
        </p:nvSpPr>
        <p:spPr>
          <a:xfrm>
            <a:off x="520001" y="6713029"/>
            <a:ext cx="9071740" cy="3059621"/>
          </a:xfrm>
          <a:prstGeom prst="rect">
            <a:avLst/>
          </a:prstGeom>
        </p:spPr>
        <p:txBody>
          <a:bodyPr lIns="0" tIns="0" rIns="0" bIns="0" rtlCol="0" anchor="t">
            <a:spAutoFit/>
          </a:bodyPr>
          <a:lstStyle/>
          <a:p>
            <a:pPr algn="just">
              <a:lnSpc>
                <a:spcPts val="4084"/>
              </a:lnSpc>
            </a:pPr>
            <a:r>
              <a:rPr lang="en-US" sz="2917">
                <a:solidFill>
                  <a:srgbClr val="000000"/>
                </a:solidFill>
                <a:latin typeface="Open Sans"/>
                <a:ea typeface="Open Sans"/>
                <a:cs typeface="Open Sans"/>
                <a:sym typeface="Open Sans"/>
              </a:rPr>
              <a:t>Estas sustancias terminan filtrándose por el subsuelo, afectando así a las </a:t>
            </a:r>
            <a:r>
              <a:rPr lang="en-US" sz="2917" b="1">
                <a:solidFill>
                  <a:srgbClr val="000000"/>
                </a:solidFill>
                <a:latin typeface="Open Sans Bold"/>
                <a:ea typeface="Open Sans Bold"/>
                <a:cs typeface="Open Sans Bold"/>
                <a:sym typeface="Open Sans Bold"/>
              </a:rPr>
              <a:t>aguas subterráneas y nutrientes de la tierra</a:t>
            </a:r>
            <a:r>
              <a:rPr lang="en-US" sz="2917">
                <a:solidFill>
                  <a:srgbClr val="000000"/>
                </a:solidFill>
                <a:latin typeface="Open Sans"/>
                <a:ea typeface="Open Sans"/>
                <a:cs typeface="Open Sans"/>
                <a:sym typeface="Open Sans"/>
              </a:rPr>
              <a:t>. Como consecuencia, todas las especies que se alimenten de esa agua o de las plantas que crecen en él, acabarán dañadas.</a:t>
            </a:r>
          </a:p>
          <a:p>
            <a:pPr algn="just">
              <a:lnSpc>
                <a:spcPts val="4084"/>
              </a:lnSpc>
            </a:pPr>
            <a:endParaRPr lang="en-US" sz="2917">
              <a:solidFill>
                <a:srgbClr val="000000"/>
              </a:solidFill>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sp>
      <p:sp>
        <p:nvSpPr>
          <p:cNvPr id="3" name="Freeform 3"/>
          <p:cNvSpPr/>
          <p:nvPr/>
        </p:nvSpPr>
        <p:spPr>
          <a:xfrm rot="-4834560" flipH="1" flipV="1">
            <a:off x="11444423" y="1798757"/>
            <a:ext cx="11526511" cy="7548828"/>
          </a:xfrm>
          <a:custGeom>
            <a:avLst/>
            <a:gdLst/>
            <a:ahLst/>
            <a:cxnLst/>
            <a:rect l="l" t="t" r="r" b="b"/>
            <a:pathLst>
              <a:path w="11526511" h="7548828">
                <a:moveTo>
                  <a:pt x="11526511" y="7548829"/>
                </a:moveTo>
                <a:lnTo>
                  <a:pt x="0" y="7548829"/>
                </a:lnTo>
                <a:lnTo>
                  <a:pt x="0" y="0"/>
                </a:lnTo>
                <a:lnTo>
                  <a:pt x="11526511" y="0"/>
                </a:lnTo>
                <a:lnTo>
                  <a:pt x="11526511" y="7548829"/>
                </a:lnTo>
                <a:close/>
              </a:path>
            </a:pathLst>
          </a:custGeom>
          <a:blipFill>
            <a:blip r:embed="rId3"/>
            <a:stretch>
              <a:fillRect l="-52815" t="-67492" r="-81109" b="-16458"/>
            </a:stretch>
          </a:blipFill>
        </p:spPr>
      </p:sp>
      <p:sp>
        <p:nvSpPr>
          <p:cNvPr id="4" name="Freeform 4"/>
          <p:cNvSpPr/>
          <p:nvPr/>
        </p:nvSpPr>
        <p:spPr>
          <a:xfrm rot="-1472914">
            <a:off x="14620444" y="-792238"/>
            <a:ext cx="4254888" cy="5607760"/>
          </a:xfrm>
          <a:custGeom>
            <a:avLst/>
            <a:gdLst/>
            <a:ahLst/>
            <a:cxnLst/>
            <a:rect l="l" t="t" r="r" b="b"/>
            <a:pathLst>
              <a:path w="4254888" h="5607760">
                <a:moveTo>
                  <a:pt x="0" y="0"/>
                </a:moveTo>
                <a:lnTo>
                  <a:pt x="4254888" y="0"/>
                </a:lnTo>
                <a:lnTo>
                  <a:pt x="4254888" y="5607760"/>
                </a:lnTo>
                <a:lnTo>
                  <a:pt x="0" y="5607760"/>
                </a:lnTo>
                <a:lnTo>
                  <a:pt x="0" y="0"/>
                </a:lnTo>
                <a:close/>
              </a:path>
            </a:pathLst>
          </a:custGeom>
          <a:blipFill>
            <a:blip r:embed="rId4"/>
            <a:stretch>
              <a:fillRect/>
            </a:stretch>
          </a:blipFill>
        </p:spPr>
      </p:sp>
      <p:grpSp>
        <p:nvGrpSpPr>
          <p:cNvPr id="5" name="Group 5"/>
          <p:cNvGrpSpPr>
            <a:grpSpLocks noChangeAspect="1"/>
          </p:cNvGrpSpPr>
          <p:nvPr/>
        </p:nvGrpSpPr>
        <p:grpSpPr>
          <a:xfrm rot="295007">
            <a:off x="11095068" y="1182918"/>
            <a:ext cx="6721113" cy="6721113"/>
            <a:chOff x="0" y="0"/>
            <a:chExt cx="19050000" cy="19050000"/>
          </a:xfrm>
        </p:grpSpPr>
        <p:sp>
          <p:nvSpPr>
            <p:cNvPr id="6" name="Freeform 6"/>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5"/>
              <a:stretch>
                <a:fillRect l="-38888" r="-38888"/>
              </a:stretch>
            </a:blipFill>
          </p:spPr>
        </p:sp>
        <p:sp>
          <p:nvSpPr>
            <p:cNvPr id="7" name="Freeform 7"/>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6"/>
              <a:stretch>
                <a:fillRect/>
              </a:stretch>
            </a:blipFill>
          </p:spPr>
        </p:sp>
      </p:grpSp>
      <p:sp>
        <p:nvSpPr>
          <p:cNvPr id="8" name="Freeform 8"/>
          <p:cNvSpPr/>
          <p:nvPr/>
        </p:nvSpPr>
        <p:spPr>
          <a:xfrm>
            <a:off x="1315758" y="237936"/>
            <a:ext cx="7828242" cy="1858297"/>
          </a:xfrm>
          <a:custGeom>
            <a:avLst/>
            <a:gdLst/>
            <a:ahLst/>
            <a:cxnLst/>
            <a:rect l="l" t="t" r="r" b="b"/>
            <a:pathLst>
              <a:path w="7828242" h="1858297">
                <a:moveTo>
                  <a:pt x="0" y="0"/>
                </a:moveTo>
                <a:lnTo>
                  <a:pt x="7828242" y="0"/>
                </a:lnTo>
                <a:lnTo>
                  <a:pt x="7828242" y="1858297"/>
                </a:lnTo>
                <a:lnTo>
                  <a:pt x="0" y="1858297"/>
                </a:lnTo>
                <a:lnTo>
                  <a:pt x="0" y="0"/>
                </a:lnTo>
                <a:close/>
              </a:path>
            </a:pathLst>
          </a:custGeom>
          <a:blipFill>
            <a:blip r:embed="rId7"/>
            <a:stretch>
              <a:fillRect t="-79938" b="-12787"/>
            </a:stretch>
          </a:blipFill>
          <a:ln cap="sq">
            <a:noFill/>
            <a:prstDash val="solid"/>
            <a:miter/>
          </a:ln>
        </p:spPr>
      </p:sp>
      <p:sp>
        <p:nvSpPr>
          <p:cNvPr id="9" name="Freeform 9"/>
          <p:cNvSpPr/>
          <p:nvPr/>
        </p:nvSpPr>
        <p:spPr>
          <a:xfrm>
            <a:off x="4021949" y="0"/>
            <a:ext cx="2415861" cy="720366"/>
          </a:xfrm>
          <a:custGeom>
            <a:avLst/>
            <a:gdLst/>
            <a:ahLst/>
            <a:cxnLst/>
            <a:rect l="l" t="t" r="r" b="b"/>
            <a:pathLst>
              <a:path w="2415861" h="720366">
                <a:moveTo>
                  <a:pt x="0" y="0"/>
                </a:moveTo>
                <a:lnTo>
                  <a:pt x="2415861" y="0"/>
                </a:lnTo>
                <a:lnTo>
                  <a:pt x="2415861" y="720366"/>
                </a:lnTo>
                <a:lnTo>
                  <a:pt x="0" y="7203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0" name="Group 10"/>
          <p:cNvGrpSpPr>
            <a:grpSpLocks noChangeAspect="1"/>
          </p:cNvGrpSpPr>
          <p:nvPr/>
        </p:nvGrpSpPr>
        <p:grpSpPr>
          <a:xfrm>
            <a:off x="-447193" y="3878137"/>
            <a:ext cx="5079754" cy="5246370"/>
            <a:chOff x="0" y="0"/>
            <a:chExt cx="6350000" cy="6558280"/>
          </a:xfrm>
        </p:grpSpPr>
        <p:sp>
          <p:nvSpPr>
            <p:cNvPr id="11" name="Freeform 11"/>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10"/>
              <a:stretch>
                <a:fillRect l="-53359" r="-53359"/>
              </a:stretch>
            </a:blipFill>
          </p:spPr>
        </p:sp>
        <p:sp>
          <p:nvSpPr>
            <p:cNvPr id="12" name="Freeform 12"/>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F724A"/>
            </a:solidFill>
          </p:spPr>
        </p:sp>
      </p:grpSp>
      <p:sp>
        <p:nvSpPr>
          <p:cNvPr id="13" name="TextBox 13"/>
          <p:cNvSpPr txBox="1"/>
          <p:nvPr/>
        </p:nvSpPr>
        <p:spPr>
          <a:xfrm>
            <a:off x="1551105" y="806091"/>
            <a:ext cx="7357548" cy="1101417"/>
          </a:xfrm>
          <a:prstGeom prst="rect">
            <a:avLst/>
          </a:prstGeom>
        </p:spPr>
        <p:txBody>
          <a:bodyPr lIns="0" tIns="0" rIns="0" bIns="0" rtlCol="0" anchor="t">
            <a:spAutoFit/>
          </a:bodyPr>
          <a:lstStyle/>
          <a:p>
            <a:pPr marL="0" lvl="0" indent="0" algn="ctr">
              <a:lnSpc>
                <a:spcPts val="8455"/>
              </a:lnSpc>
            </a:pPr>
            <a:r>
              <a:rPr lang="en-US" sz="7829">
                <a:solidFill>
                  <a:srgbClr val="000000"/>
                </a:solidFill>
                <a:latin typeface="Handelson Three"/>
                <a:ea typeface="Handelson Three"/>
                <a:cs typeface="Handelson Three"/>
                <a:sym typeface="Handelson Three"/>
              </a:rPr>
              <a:t>En los océanos</a:t>
            </a:r>
          </a:p>
        </p:txBody>
      </p:sp>
      <p:sp>
        <p:nvSpPr>
          <p:cNvPr id="14" name="TextBox 14"/>
          <p:cNvSpPr txBox="1"/>
          <p:nvPr/>
        </p:nvSpPr>
        <p:spPr>
          <a:xfrm>
            <a:off x="387280" y="2249950"/>
            <a:ext cx="10432124" cy="1417320"/>
          </a:xfrm>
          <a:prstGeom prst="rect">
            <a:avLst/>
          </a:prstGeom>
        </p:spPr>
        <p:txBody>
          <a:bodyPr lIns="0" tIns="0" rIns="0" bIns="0" rtlCol="0" anchor="t">
            <a:spAutoFit/>
          </a:bodyPr>
          <a:lstStyle/>
          <a:p>
            <a:pPr algn="just">
              <a:lnSpc>
                <a:spcPts val="3779"/>
              </a:lnSpc>
            </a:pPr>
            <a:r>
              <a:rPr lang="en-US" sz="2699">
                <a:solidFill>
                  <a:srgbClr val="000000"/>
                </a:solidFill>
                <a:latin typeface="Open Sans"/>
                <a:ea typeface="Open Sans"/>
                <a:cs typeface="Open Sans"/>
                <a:sym typeface="Open Sans"/>
              </a:rPr>
              <a:t>Los daños que causa el plástico al medioambiente en el mar son quizá los más visibles. Se puede decir que se han convertido en los </a:t>
            </a:r>
            <a:r>
              <a:rPr lang="en-US" sz="2699" b="1">
                <a:solidFill>
                  <a:srgbClr val="000000"/>
                </a:solidFill>
                <a:latin typeface="Open Sans Bold"/>
                <a:ea typeface="Open Sans Bold"/>
                <a:cs typeface="Open Sans Bold"/>
                <a:sym typeface="Open Sans Bold"/>
              </a:rPr>
              <a:t>grandes colectores</a:t>
            </a:r>
            <a:r>
              <a:rPr lang="en-US" sz="2699">
                <a:solidFill>
                  <a:srgbClr val="000000"/>
                </a:solidFill>
                <a:latin typeface="Open Sans"/>
                <a:ea typeface="Open Sans"/>
                <a:cs typeface="Open Sans"/>
                <a:sym typeface="Open Sans"/>
              </a:rPr>
              <a:t> de este material a nivel mundial.</a:t>
            </a:r>
          </a:p>
        </p:txBody>
      </p:sp>
      <p:sp>
        <p:nvSpPr>
          <p:cNvPr id="15" name="TextBox 15"/>
          <p:cNvSpPr txBox="1"/>
          <p:nvPr/>
        </p:nvSpPr>
        <p:spPr>
          <a:xfrm>
            <a:off x="4846437" y="3934953"/>
            <a:ext cx="5972967" cy="1417320"/>
          </a:xfrm>
          <a:prstGeom prst="rect">
            <a:avLst/>
          </a:prstGeom>
        </p:spPr>
        <p:txBody>
          <a:bodyPr lIns="0" tIns="0" rIns="0" bIns="0" rtlCol="0" anchor="t">
            <a:spAutoFit/>
          </a:bodyPr>
          <a:lstStyle/>
          <a:p>
            <a:pPr algn="just">
              <a:lnSpc>
                <a:spcPts val="3779"/>
              </a:lnSpc>
            </a:pPr>
            <a:r>
              <a:rPr lang="en-US" sz="2700">
                <a:solidFill>
                  <a:srgbClr val="000000"/>
                </a:solidFill>
                <a:latin typeface="Open Sans"/>
                <a:ea typeface="Open Sans"/>
                <a:cs typeface="Open Sans"/>
                <a:sym typeface="Open Sans"/>
              </a:rPr>
              <a:t>Por esta razón muchos animales aparecen </a:t>
            </a:r>
            <a:r>
              <a:rPr lang="en-US" sz="2700" b="1">
                <a:solidFill>
                  <a:srgbClr val="000000"/>
                </a:solidFill>
                <a:latin typeface="Open Sans Bold"/>
                <a:ea typeface="Open Sans Bold"/>
                <a:cs typeface="Open Sans Bold"/>
                <a:sym typeface="Open Sans Bold"/>
              </a:rPr>
              <a:t>enredados </a:t>
            </a:r>
            <a:r>
              <a:rPr lang="en-US" sz="2700">
                <a:solidFill>
                  <a:srgbClr val="000000"/>
                </a:solidFill>
                <a:latin typeface="Open Sans"/>
                <a:ea typeface="Open Sans"/>
                <a:cs typeface="Open Sans"/>
                <a:sym typeface="Open Sans"/>
              </a:rPr>
              <a:t>e</a:t>
            </a:r>
            <a:r>
              <a:rPr lang="en-US" sz="2700" b="1">
                <a:solidFill>
                  <a:srgbClr val="000000"/>
                </a:solidFill>
                <a:latin typeface="Open Sans Bold"/>
                <a:ea typeface="Open Sans Bold"/>
                <a:cs typeface="Open Sans Bold"/>
                <a:sym typeface="Open Sans Bold"/>
              </a:rPr>
              <a:t> incluso asfixiados</a:t>
            </a:r>
            <a:r>
              <a:rPr lang="en-US" sz="2700">
                <a:solidFill>
                  <a:srgbClr val="000000"/>
                </a:solidFill>
                <a:latin typeface="Open Sans"/>
                <a:ea typeface="Open Sans"/>
                <a:cs typeface="Open Sans"/>
                <a:sym typeface="Open Sans"/>
              </a:rPr>
              <a:t> por este tipo de desechos</a:t>
            </a:r>
          </a:p>
        </p:txBody>
      </p:sp>
      <p:sp>
        <p:nvSpPr>
          <p:cNvPr id="16" name="TextBox 16"/>
          <p:cNvSpPr txBox="1"/>
          <p:nvPr/>
        </p:nvSpPr>
        <p:spPr>
          <a:xfrm>
            <a:off x="4846437" y="5657073"/>
            <a:ext cx="5972967" cy="1893570"/>
          </a:xfrm>
          <a:prstGeom prst="rect">
            <a:avLst/>
          </a:prstGeom>
        </p:spPr>
        <p:txBody>
          <a:bodyPr lIns="0" tIns="0" rIns="0" bIns="0" rtlCol="0" anchor="t">
            <a:spAutoFit/>
          </a:bodyPr>
          <a:lstStyle/>
          <a:p>
            <a:pPr algn="just">
              <a:lnSpc>
                <a:spcPts val="3779"/>
              </a:lnSpc>
            </a:pPr>
            <a:r>
              <a:rPr lang="en-US" sz="2700">
                <a:solidFill>
                  <a:srgbClr val="000000"/>
                </a:solidFill>
                <a:latin typeface="Open Sans"/>
                <a:ea typeface="Open Sans"/>
                <a:cs typeface="Open Sans"/>
                <a:sym typeface="Open Sans"/>
              </a:rPr>
              <a:t>Cuando el plástico entra en contacto con el agua se liberan compuestos contaminantes como uno llamado </a:t>
            </a:r>
            <a:r>
              <a:rPr lang="en-US" sz="2700" b="1">
                <a:solidFill>
                  <a:srgbClr val="000000"/>
                </a:solidFill>
                <a:latin typeface="Open Sans Bold"/>
                <a:ea typeface="Open Sans Bold"/>
                <a:cs typeface="Open Sans Bold"/>
                <a:sym typeface="Open Sans Bold"/>
              </a:rPr>
              <a:t>bisfenol A</a:t>
            </a:r>
          </a:p>
        </p:txBody>
      </p:sp>
      <p:sp>
        <p:nvSpPr>
          <p:cNvPr id="17" name="Freeform 17"/>
          <p:cNvSpPr/>
          <p:nvPr/>
        </p:nvSpPr>
        <p:spPr>
          <a:xfrm rot="1993301">
            <a:off x="15925934" y="6823351"/>
            <a:ext cx="2563490" cy="2712687"/>
          </a:xfrm>
          <a:custGeom>
            <a:avLst/>
            <a:gdLst/>
            <a:ahLst/>
            <a:cxnLst/>
            <a:rect l="l" t="t" r="r" b="b"/>
            <a:pathLst>
              <a:path w="2563490" h="2712687">
                <a:moveTo>
                  <a:pt x="0" y="0"/>
                </a:moveTo>
                <a:lnTo>
                  <a:pt x="2563489" y="0"/>
                </a:lnTo>
                <a:lnTo>
                  <a:pt x="2563489" y="2712688"/>
                </a:lnTo>
                <a:lnTo>
                  <a:pt x="0" y="2712688"/>
                </a:lnTo>
                <a:lnTo>
                  <a:pt x="0" y="0"/>
                </a:lnTo>
                <a:close/>
              </a:path>
            </a:pathLst>
          </a:custGeom>
          <a:blipFill>
            <a:blip r:embed="rId11"/>
            <a:stretch>
              <a:fillRect/>
            </a:stretch>
          </a:blipFill>
        </p:spPr>
      </p:sp>
      <p:sp>
        <p:nvSpPr>
          <p:cNvPr id="18" name="TextBox 18"/>
          <p:cNvSpPr txBox="1"/>
          <p:nvPr/>
        </p:nvSpPr>
        <p:spPr>
          <a:xfrm>
            <a:off x="5021701" y="7788768"/>
            <a:ext cx="10792279" cy="2136573"/>
          </a:xfrm>
          <a:prstGeom prst="rect">
            <a:avLst/>
          </a:prstGeom>
        </p:spPr>
        <p:txBody>
          <a:bodyPr lIns="0" tIns="0" rIns="0" bIns="0" rtlCol="0" anchor="t">
            <a:spAutoFit/>
          </a:bodyPr>
          <a:lstStyle/>
          <a:p>
            <a:pPr algn="ctr">
              <a:lnSpc>
                <a:spcPts val="5577"/>
              </a:lnSpc>
            </a:pPr>
            <a:r>
              <a:rPr lang="en-US" sz="4980">
                <a:solidFill>
                  <a:srgbClr val="0F724A"/>
                </a:solidFill>
                <a:latin typeface="Handelson Four"/>
                <a:ea typeface="Handelson Four"/>
                <a:cs typeface="Handelson Four"/>
                <a:sym typeface="Handelson Four"/>
              </a:rPr>
              <a:t>CADA AÑO LOS PLÁSTICOS PERJUDICAN A </a:t>
            </a:r>
            <a:r>
              <a:rPr lang="en-US" sz="4980">
                <a:solidFill>
                  <a:srgbClr val="FF3131"/>
                </a:solidFill>
                <a:latin typeface="Handelson Four"/>
                <a:ea typeface="Handelson Four"/>
                <a:cs typeface="Handelson Four"/>
                <a:sym typeface="Handelson Four"/>
              </a:rPr>
              <a:t>100 000</a:t>
            </a:r>
            <a:r>
              <a:rPr lang="en-US" sz="4980">
                <a:solidFill>
                  <a:srgbClr val="0F724A"/>
                </a:solidFill>
                <a:latin typeface="Handelson Four"/>
                <a:ea typeface="Handelson Four"/>
                <a:cs typeface="Handelson Four"/>
                <a:sym typeface="Handelson Four"/>
              </a:rPr>
              <a:t> ANIMALES MARINOS</a:t>
            </a:r>
          </a:p>
          <a:p>
            <a:pPr algn="ctr">
              <a:lnSpc>
                <a:spcPts val="5577"/>
              </a:lnSpc>
            </a:pPr>
            <a:endParaRPr lang="en-US" sz="4980">
              <a:solidFill>
                <a:srgbClr val="0F724A"/>
              </a:solidFill>
              <a:latin typeface="Handelson Four"/>
              <a:ea typeface="Handelson Four"/>
              <a:cs typeface="Handelson Four"/>
              <a:sym typeface="Handelson Four"/>
            </a:endParaRPr>
          </a:p>
        </p:txBody>
      </p:sp>
      <p:sp>
        <p:nvSpPr>
          <p:cNvPr id="19" name="TextBox 19"/>
          <p:cNvSpPr txBox="1"/>
          <p:nvPr/>
        </p:nvSpPr>
        <p:spPr>
          <a:xfrm>
            <a:off x="1160191" y="9353107"/>
            <a:ext cx="16475160" cy="2390521"/>
          </a:xfrm>
          <a:prstGeom prst="rect">
            <a:avLst/>
          </a:prstGeom>
        </p:spPr>
        <p:txBody>
          <a:bodyPr lIns="0" tIns="0" rIns="0" bIns="0" rtlCol="0" anchor="t">
            <a:spAutoFit/>
          </a:bodyPr>
          <a:lstStyle/>
          <a:p>
            <a:pPr algn="ctr">
              <a:lnSpc>
                <a:spcPts val="6272"/>
              </a:lnSpc>
            </a:pPr>
            <a:r>
              <a:rPr lang="en-US" sz="5600">
                <a:solidFill>
                  <a:srgbClr val="FF3131"/>
                </a:solidFill>
                <a:latin typeface="Handelson Four"/>
                <a:ea typeface="Handelson Four"/>
                <a:cs typeface="Handelson Four"/>
                <a:sym typeface="Handelson Four"/>
              </a:rPr>
              <a:t>100</a:t>
            </a:r>
            <a:r>
              <a:rPr lang="en-US" sz="5600">
                <a:solidFill>
                  <a:srgbClr val="0F724A"/>
                </a:solidFill>
                <a:latin typeface="Handelson Four"/>
                <a:ea typeface="Handelson Four"/>
                <a:cs typeface="Handelson Four"/>
                <a:sym typeface="Handelson Four"/>
              </a:rPr>
              <a:t> AVES, BALLENAS Y TORTUGAS MUEREN CADA AÑO POR BOLSAS PLÁSTICAS</a:t>
            </a:r>
          </a:p>
          <a:p>
            <a:pPr algn="ctr">
              <a:lnSpc>
                <a:spcPts val="6272"/>
              </a:lnSpc>
            </a:pPr>
            <a:endParaRPr lang="en-US" sz="5600">
              <a:solidFill>
                <a:srgbClr val="0F724A"/>
              </a:solidFill>
              <a:latin typeface="Handelson Four"/>
              <a:ea typeface="Handelson Four"/>
              <a:cs typeface="Handelson Four"/>
              <a:sym typeface="Handelson Four"/>
            </a:endParaRPr>
          </a:p>
          <a:p>
            <a:pPr algn="ctr">
              <a:lnSpc>
                <a:spcPts val="6272"/>
              </a:lnSpc>
            </a:pPr>
            <a:endParaRPr lang="en-US" sz="5600">
              <a:solidFill>
                <a:srgbClr val="0F724A"/>
              </a:solidFill>
              <a:latin typeface="Handelson Four"/>
              <a:ea typeface="Handelson Four"/>
              <a:cs typeface="Handelson Four"/>
              <a:sym typeface="Handelson Four"/>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1160</Words>
  <Application>Microsoft Office PowerPoint</Application>
  <PresentationFormat>Personalizado</PresentationFormat>
  <Paragraphs>124</Paragraphs>
  <Slides>17</Slides>
  <Notes>4</Notes>
  <HiddenSlides>0</HiddenSlides>
  <MMClips>1</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17</vt:i4>
      </vt:variant>
    </vt:vector>
  </HeadingPairs>
  <TitlesOfParts>
    <vt:vector size="25" baseType="lpstr">
      <vt:lpstr>Arial</vt:lpstr>
      <vt:lpstr>Open Sans</vt:lpstr>
      <vt:lpstr>Calibri</vt:lpstr>
      <vt:lpstr>Handelson Four</vt:lpstr>
      <vt:lpstr>Open Sans Bold</vt:lpstr>
      <vt:lpstr>Handelson Three</vt:lpstr>
      <vt:lpstr>Architects Daughter</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TALLER 1- RECICLAJE DE PLÁSTICOS</dc:title>
  <cp:lastModifiedBy>HP</cp:lastModifiedBy>
  <cp:revision>2</cp:revision>
  <dcterms:created xsi:type="dcterms:W3CDTF">2006-08-16T00:00:00Z</dcterms:created>
  <dcterms:modified xsi:type="dcterms:W3CDTF">2026-01-30T15:10:04Z</dcterms:modified>
  <dc:identifier>DAGfXvKqKKM</dc:identifier>
</cp:coreProperties>
</file>