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x="18288000" cy="10287000"/>
  <p:notesSz cx="6858000" cy="9144000"/>
  <p:embeddedFontLst>
    <p:embeddedFont>
      <p:font typeface="League Spartan" charset="1" panose="00000800000000000000"/>
      <p:regular r:id="rId40"/>
    </p:embeddedFont>
    <p:embeddedFont>
      <p:font typeface="Sniglet" charset="1" panose="0407050503010002000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png" Type="http://schemas.openxmlformats.org/officeDocument/2006/relationships/image"/><Relationship Id="rId3" Target="../media/image36.svg" Type="http://schemas.openxmlformats.org/officeDocument/2006/relationships/image"/><Relationship Id="rId4" Target="../media/image37.png" Type="http://schemas.openxmlformats.org/officeDocument/2006/relationships/image"/><Relationship Id="rId5" Target="../media/image38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../media/image40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9.png" Type="http://schemas.openxmlformats.org/officeDocument/2006/relationships/image"/><Relationship Id="rId11" Target="../media/image50.png" Type="http://schemas.openxmlformats.org/officeDocument/2006/relationships/image"/><Relationship Id="rId12" Target="../media/image51.svg" Type="http://schemas.openxmlformats.org/officeDocument/2006/relationships/image"/><Relationship Id="rId2" Target="../media/image41.png" Type="http://schemas.openxmlformats.org/officeDocument/2006/relationships/image"/><Relationship Id="rId3" Target="../media/image42.png" Type="http://schemas.openxmlformats.org/officeDocument/2006/relationships/image"/><Relationship Id="rId4" Target="../media/image43.png" Type="http://schemas.openxmlformats.org/officeDocument/2006/relationships/image"/><Relationship Id="rId5" Target="../media/image44.svg" Type="http://schemas.openxmlformats.org/officeDocument/2006/relationships/image"/><Relationship Id="rId6" Target="../media/image45.png" Type="http://schemas.openxmlformats.org/officeDocument/2006/relationships/image"/><Relationship Id="rId7" Target="../media/image46.png" Type="http://schemas.openxmlformats.org/officeDocument/2006/relationships/image"/><Relationship Id="rId8" Target="../media/image47.svg" Type="http://schemas.openxmlformats.org/officeDocument/2006/relationships/image"/><Relationship Id="rId9" Target="../media/image48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png" Type="http://schemas.openxmlformats.org/officeDocument/2006/relationships/image"/><Relationship Id="rId3" Target="../media/image54.svg" Type="http://schemas.openxmlformats.org/officeDocument/2006/relationships/image"/><Relationship Id="rId4" Target="../media/image55.png" Type="http://schemas.openxmlformats.org/officeDocument/2006/relationships/image"/><Relationship Id="rId5" Target="../media/image56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png" Type="http://schemas.openxmlformats.org/officeDocument/2006/relationships/image"/><Relationship Id="rId3" Target="../media/image58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9.png" Type="http://schemas.openxmlformats.org/officeDocument/2006/relationships/image"/><Relationship Id="rId3" Target="../media/image60.svg" Type="http://schemas.openxmlformats.org/officeDocument/2006/relationships/image"/><Relationship Id="rId4" Target="../media/image61.png" Type="http://schemas.openxmlformats.org/officeDocument/2006/relationships/image"/><Relationship Id="rId5" Target="../media/image62.svg" Type="http://schemas.openxmlformats.org/officeDocument/2006/relationships/image"/><Relationship Id="rId6" Target="../media/image63.png" Type="http://schemas.openxmlformats.org/officeDocument/2006/relationships/image"/><Relationship Id="rId7" Target="../media/image64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5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6.png" Type="http://schemas.openxmlformats.org/officeDocument/2006/relationships/image"/><Relationship Id="rId3" Target="../media/image67.svg" Type="http://schemas.openxmlformats.org/officeDocument/2006/relationships/image"/><Relationship Id="rId4" Target="../media/image68.png" Type="http://schemas.openxmlformats.org/officeDocument/2006/relationships/image"/><Relationship Id="rId5" Target="../media/image69.svg" Type="http://schemas.openxmlformats.org/officeDocument/2006/relationships/image"/><Relationship Id="rId6" Target="../media/image70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1.png" Type="http://schemas.openxmlformats.org/officeDocument/2006/relationships/image"/><Relationship Id="rId3" Target="../media/image72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3.png" Type="http://schemas.openxmlformats.org/officeDocument/2006/relationships/image"/><Relationship Id="rId3" Target="../media/image74.svg" Type="http://schemas.openxmlformats.org/officeDocument/2006/relationships/image"/><Relationship Id="rId4" Target="../media/image75.png" Type="http://schemas.openxmlformats.org/officeDocument/2006/relationships/image"/><Relationship Id="rId5" Target="../media/image76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7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8.png" Type="http://schemas.openxmlformats.org/officeDocument/2006/relationships/image"/><Relationship Id="rId3" Target="../media/image79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0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1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2.png" Type="http://schemas.openxmlformats.org/officeDocument/2006/relationships/image"/><Relationship Id="rId3" Target="../media/image83.svg" Type="http://schemas.openxmlformats.org/officeDocument/2006/relationships/image"/><Relationship Id="rId4" Target="../media/image84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5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6.png" Type="http://schemas.openxmlformats.org/officeDocument/2006/relationships/image"/><Relationship Id="rId3" Target="../media/image87.sv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9.png" Type="http://schemas.openxmlformats.org/officeDocument/2006/relationships/image"/><Relationship Id="rId3" Target="../media/image90.sv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1.png" Type="http://schemas.openxmlformats.org/officeDocument/2006/relationships/image"/><Relationship Id="rId3" Target="../media/image92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3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4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svg" Type="http://schemas.openxmlformats.org/officeDocument/2006/relationships/image"/><Relationship Id="rId4" Target="../media/image18.png" Type="http://schemas.openxmlformats.org/officeDocument/2006/relationships/image"/><Relationship Id="rId5" Target="../media/image19.png" Type="http://schemas.openxmlformats.org/officeDocument/2006/relationships/image"/><Relationship Id="rId6" Target="../media/image20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png" Type="http://schemas.openxmlformats.org/officeDocument/2006/relationships/image"/><Relationship Id="rId4" Target="../media/image25.png" Type="http://schemas.openxmlformats.org/officeDocument/2006/relationships/image"/><Relationship Id="rId5" Target="../media/image26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Relationship Id="rId3" Target="../media/image30.sv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E6D7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164837" y="4243623"/>
            <a:ext cx="9958325" cy="5208204"/>
          </a:xfrm>
          <a:custGeom>
            <a:avLst/>
            <a:gdLst/>
            <a:ahLst/>
            <a:cxnLst/>
            <a:rect r="r" b="b" t="t" l="l"/>
            <a:pathLst>
              <a:path h="5208204" w="9958325">
                <a:moveTo>
                  <a:pt x="0" y="0"/>
                </a:moveTo>
                <a:lnTo>
                  <a:pt x="9958326" y="0"/>
                </a:lnTo>
                <a:lnTo>
                  <a:pt x="9958326" y="5208204"/>
                </a:lnTo>
                <a:lnTo>
                  <a:pt x="0" y="5208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651797" y="3694303"/>
            <a:ext cx="5779205" cy="7622453"/>
          </a:xfrm>
          <a:custGeom>
            <a:avLst/>
            <a:gdLst/>
            <a:ahLst/>
            <a:cxnLst/>
            <a:rect r="r" b="b" t="t" l="l"/>
            <a:pathLst>
              <a:path h="7622453" w="5779205">
                <a:moveTo>
                  <a:pt x="0" y="0"/>
                </a:moveTo>
                <a:lnTo>
                  <a:pt x="5779205" y="0"/>
                </a:lnTo>
                <a:lnTo>
                  <a:pt x="5779205" y="7622452"/>
                </a:lnTo>
                <a:lnTo>
                  <a:pt x="0" y="76224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694334" y="1842713"/>
            <a:ext cx="14311409" cy="2400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11"/>
              </a:lnSpc>
            </a:pPr>
            <a:r>
              <a:rPr lang="en-US" sz="14007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Preguntómetro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00801" y="0"/>
            <a:ext cx="2263133" cy="2854870"/>
          </a:xfrm>
          <a:custGeom>
            <a:avLst/>
            <a:gdLst/>
            <a:ahLst/>
            <a:cxnLst/>
            <a:rect r="r" b="b" t="t" l="l"/>
            <a:pathLst>
              <a:path h="2854870" w="2263133">
                <a:moveTo>
                  <a:pt x="0" y="0"/>
                </a:moveTo>
                <a:lnTo>
                  <a:pt x="2263133" y="0"/>
                </a:lnTo>
                <a:lnTo>
                  <a:pt x="2263133" y="2854870"/>
                </a:lnTo>
                <a:lnTo>
                  <a:pt x="0" y="28548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092173" y="2012636"/>
            <a:ext cx="1119248" cy="842234"/>
          </a:xfrm>
          <a:custGeom>
            <a:avLst/>
            <a:gdLst/>
            <a:ahLst/>
            <a:cxnLst/>
            <a:rect r="r" b="b" t="t" l="l"/>
            <a:pathLst>
              <a:path h="842234" w="1119248">
                <a:moveTo>
                  <a:pt x="0" y="0"/>
                </a:moveTo>
                <a:lnTo>
                  <a:pt x="1119248" y="0"/>
                </a:lnTo>
                <a:lnTo>
                  <a:pt x="1119248" y="842234"/>
                </a:lnTo>
                <a:lnTo>
                  <a:pt x="0" y="8422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419169" y="7954031"/>
            <a:ext cx="13630590" cy="2351277"/>
          </a:xfrm>
          <a:custGeom>
            <a:avLst/>
            <a:gdLst/>
            <a:ahLst/>
            <a:cxnLst/>
            <a:rect r="r" b="b" t="t" l="l"/>
            <a:pathLst>
              <a:path h="2351277" w="13630590">
                <a:moveTo>
                  <a:pt x="0" y="0"/>
                </a:moveTo>
                <a:lnTo>
                  <a:pt x="13630590" y="0"/>
                </a:lnTo>
                <a:lnTo>
                  <a:pt x="13630590" y="2351277"/>
                </a:lnTo>
                <a:lnTo>
                  <a:pt x="0" y="23512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618253" y="4617504"/>
            <a:ext cx="8349460" cy="38512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¿Qué tanto sabes sobre </a:t>
            </a:r>
            <a:r>
              <a:rPr lang="en-US" sz="54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agua, alimentación saludable y animales de granja?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2658356"/>
            <a:ext cx="19231009" cy="7628644"/>
            <a:chOff x="0" y="0"/>
            <a:chExt cx="5064957" cy="20091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64957" cy="2009190"/>
            </a:xfrm>
            <a:custGeom>
              <a:avLst/>
              <a:gdLst/>
              <a:ahLst/>
              <a:cxnLst/>
              <a:rect r="r" b="b" t="t" l="l"/>
              <a:pathLst>
                <a:path h="2009190" w="5064957">
                  <a:moveTo>
                    <a:pt x="0" y="0"/>
                  </a:moveTo>
                  <a:lnTo>
                    <a:pt x="5064957" y="0"/>
                  </a:lnTo>
                  <a:lnTo>
                    <a:pt x="5064957" y="2009190"/>
                  </a:lnTo>
                  <a:lnTo>
                    <a:pt x="0" y="2009190"/>
                  </a:lnTo>
                  <a:close/>
                </a:path>
              </a:pathLst>
            </a:custGeom>
            <a:solidFill>
              <a:srgbClr val="6E6D7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64957" cy="20472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6678365" y="4109381"/>
            <a:ext cx="9482771" cy="4365810"/>
            <a:chOff x="0" y="0"/>
            <a:chExt cx="2497520" cy="114984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97520" cy="1149843"/>
            </a:xfrm>
            <a:custGeom>
              <a:avLst/>
              <a:gdLst/>
              <a:ahLst/>
              <a:cxnLst/>
              <a:rect r="r" b="b" t="t" l="l"/>
              <a:pathLst>
                <a:path h="1149843" w="2497520">
                  <a:moveTo>
                    <a:pt x="16328" y="0"/>
                  </a:moveTo>
                  <a:lnTo>
                    <a:pt x="2481192" y="0"/>
                  </a:lnTo>
                  <a:cubicBezTo>
                    <a:pt x="2485522" y="0"/>
                    <a:pt x="2489675" y="1720"/>
                    <a:pt x="2492738" y="4782"/>
                  </a:cubicBezTo>
                  <a:cubicBezTo>
                    <a:pt x="2495800" y="7845"/>
                    <a:pt x="2497520" y="11998"/>
                    <a:pt x="2497520" y="16328"/>
                  </a:cubicBezTo>
                  <a:lnTo>
                    <a:pt x="2497520" y="1133515"/>
                  </a:lnTo>
                  <a:cubicBezTo>
                    <a:pt x="2497520" y="1137845"/>
                    <a:pt x="2495800" y="1141998"/>
                    <a:pt x="2492738" y="1145061"/>
                  </a:cubicBezTo>
                  <a:cubicBezTo>
                    <a:pt x="2489675" y="1148123"/>
                    <a:pt x="2485522" y="1149843"/>
                    <a:pt x="2481192" y="1149843"/>
                  </a:cubicBezTo>
                  <a:lnTo>
                    <a:pt x="16328" y="1149843"/>
                  </a:lnTo>
                  <a:cubicBezTo>
                    <a:pt x="11998" y="1149843"/>
                    <a:pt x="7845" y="1148123"/>
                    <a:pt x="4782" y="1145061"/>
                  </a:cubicBezTo>
                  <a:cubicBezTo>
                    <a:pt x="1720" y="1141998"/>
                    <a:pt x="0" y="1137845"/>
                    <a:pt x="0" y="1133515"/>
                  </a:cubicBezTo>
                  <a:lnTo>
                    <a:pt x="0" y="16328"/>
                  </a:lnTo>
                  <a:cubicBezTo>
                    <a:pt x="0" y="11998"/>
                    <a:pt x="1720" y="7845"/>
                    <a:pt x="4782" y="4782"/>
                  </a:cubicBezTo>
                  <a:cubicBezTo>
                    <a:pt x="7845" y="1720"/>
                    <a:pt x="11998" y="0"/>
                    <a:pt x="16328" y="0"/>
                  </a:cubicBezTo>
                  <a:close/>
                </a:path>
              </a:pathLst>
            </a:custGeom>
            <a:solidFill>
              <a:srgbClr val="D9D9D9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497520" cy="11879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674436" y="3334498"/>
            <a:ext cx="4779845" cy="6952502"/>
          </a:xfrm>
          <a:custGeom>
            <a:avLst/>
            <a:gdLst/>
            <a:ahLst/>
            <a:cxnLst/>
            <a:rect r="r" b="b" t="t" l="l"/>
            <a:pathLst>
              <a:path h="6952502" w="4779845">
                <a:moveTo>
                  <a:pt x="0" y="0"/>
                </a:moveTo>
                <a:lnTo>
                  <a:pt x="4779845" y="0"/>
                </a:lnTo>
                <a:lnTo>
                  <a:pt x="4779845" y="6952502"/>
                </a:lnTo>
                <a:lnTo>
                  <a:pt x="0" y="69525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943633" y="5061656"/>
            <a:ext cx="3374544" cy="3142544"/>
          </a:xfrm>
          <a:custGeom>
            <a:avLst/>
            <a:gdLst/>
            <a:ahLst/>
            <a:cxnLst/>
            <a:rect r="r" b="b" t="t" l="l"/>
            <a:pathLst>
              <a:path h="3142544" w="3374544">
                <a:moveTo>
                  <a:pt x="0" y="0"/>
                </a:moveTo>
                <a:lnTo>
                  <a:pt x="3374543" y="0"/>
                </a:lnTo>
                <a:lnTo>
                  <a:pt x="3374543" y="3142544"/>
                </a:lnTo>
                <a:lnTo>
                  <a:pt x="0" y="3142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1019175"/>
            <a:ext cx="16230600" cy="158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4. ¿Cuál de estas frutas ayuda a mejorar la digestión?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371144" y="4994981"/>
            <a:ext cx="5374656" cy="2784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a) Sandía</a:t>
            </a:r>
          </a:p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b) Plátano</a:t>
            </a:r>
          </a:p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c) Papaya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d)Uva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E6D7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78990" y="2434619"/>
            <a:ext cx="19231009" cy="2012840"/>
            <a:chOff x="0" y="0"/>
            <a:chExt cx="5064957" cy="53013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64957" cy="530131"/>
            </a:xfrm>
            <a:custGeom>
              <a:avLst/>
              <a:gdLst/>
              <a:ahLst/>
              <a:cxnLst/>
              <a:rect r="r" b="b" t="t" l="l"/>
              <a:pathLst>
                <a:path h="530131" w="5064957">
                  <a:moveTo>
                    <a:pt x="0" y="0"/>
                  </a:moveTo>
                  <a:lnTo>
                    <a:pt x="5064957" y="0"/>
                  </a:lnTo>
                  <a:lnTo>
                    <a:pt x="5064957" y="530131"/>
                  </a:lnTo>
                  <a:lnTo>
                    <a:pt x="0" y="530131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64957" cy="5682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490700" y="5143500"/>
            <a:ext cx="3393059" cy="4797384"/>
          </a:xfrm>
          <a:custGeom>
            <a:avLst/>
            <a:gdLst/>
            <a:ahLst/>
            <a:cxnLst/>
            <a:rect r="r" b="b" t="t" l="l"/>
            <a:pathLst>
              <a:path h="4797384" w="3393059">
                <a:moveTo>
                  <a:pt x="0" y="0"/>
                </a:moveTo>
                <a:lnTo>
                  <a:pt x="3393059" y="0"/>
                </a:lnTo>
                <a:lnTo>
                  <a:pt x="3393059" y="4797384"/>
                </a:lnTo>
                <a:lnTo>
                  <a:pt x="0" y="47973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498807" y="3471939"/>
            <a:ext cx="6999609" cy="6815061"/>
          </a:xfrm>
          <a:custGeom>
            <a:avLst/>
            <a:gdLst/>
            <a:ahLst/>
            <a:cxnLst/>
            <a:rect r="r" b="b" t="t" l="l"/>
            <a:pathLst>
              <a:path h="6815061" w="6999609">
                <a:moveTo>
                  <a:pt x="0" y="0"/>
                </a:moveTo>
                <a:lnTo>
                  <a:pt x="6999609" y="0"/>
                </a:lnTo>
                <a:lnTo>
                  <a:pt x="6999609" y="6815061"/>
                </a:lnTo>
                <a:lnTo>
                  <a:pt x="0" y="68150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988763"/>
            <a:ext cx="15723485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Respuesta:</a:t>
            </a: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00748" y="2973362"/>
            <a:ext cx="16179388" cy="830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c) Papaya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2658356"/>
            <a:ext cx="19231009" cy="7628644"/>
            <a:chOff x="0" y="0"/>
            <a:chExt cx="5064957" cy="20091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64957" cy="2009190"/>
            </a:xfrm>
            <a:custGeom>
              <a:avLst/>
              <a:gdLst/>
              <a:ahLst/>
              <a:cxnLst/>
              <a:rect r="r" b="b" t="t" l="l"/>
              <a:pathLst>
                <a:path h="2009190" w="5064957">
                  <a:moveTo>
                    <a:pt x="0" y="0"/>
                  </a:moveTo>
                  <a:lnTo>
                    <a:pt x="5064957" y="0"/>
                  </a:lnTo>
                  <a:lnTo>
                    <a:pt x="5064957" y="2009190"/>
                  </a:lnTo>
                  <a:lnTo>
                    <a:pt x="0" y="2009190"/>
                  </a:lnTo>
                  <a:close/>
                </a:path>
              </a:pathLst>
            </a:custGeom>
            <a:solidFill>
              <a:srgbClr val="6E6D7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64957" cy="20472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8311647" y="3666147"/>
            <a:ext cx="9482771" cy="4805723"/>
            <a:chOff x="0" y="0"/>
            <a:chExt cx="2497520" cy="126570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97520" cy="1265705"/>
            </a:xfrm>
            <a:custGeom>
              <a:avLst/>
              <a:gdLst/>
              <a:ahLst/>
              <a:cxnLst/>
              <a:rect r="r" b="b" t="t" l="l"/>
              <a:pathLst>
                <a:path h="1265705" w="2497520">
                  <a:moveTo>
                    <a:pt x="16328" y="0"/>
                  </a:moveTo>
                  <a:lnTo>
                    <a:pt x="2481192" y="0"/>
                  </a:lnTo>
                  <a:cubicBezTo>
                    <a:pt x="2485522" y="0"/>
                    <a:pt x="2489675" y="1720"/>
                    <a:pt x="2492738" y="4782"/>
                  </a:cubicBezTo>
                  <a:cubicBezTo>
                    <a:pt x="2495800" y="7845"/>
                    <a:pt x="2497520" y="11998"/>
                    <a:pt x="2497520" y="16328"/>
                  </a:cubicBezTo>
                  <a:lnTo>
                    <a:pt x="2497520" y="1249376"/>
                  </a:lnTo>
                  <a:cubicBezTo>
                    <a:pt x="2497520" y="1253707"/>
                    <a:pt x="2495800" y="1257860"/>
                    <a:pt x="2492738" y="1260922"/>
                  </a:cubicBezTo>
                  <a:cubicBezTo>
                    <a:pt x="2489675" y="1263984"/>
                    <a:pt x="2485522" y="1265705"/>
                    <a:pt x="2481192" y="1265705"/>
                  </a:cubicBezTo>
                  <a:lnTo>
                    <a:pt x="16328" y="1265705"/>
                  </a:lnTo>
                  <a:cubicBezTo>
                    <a:pt x="11998" y="1265705"/>
                    <a:pt x="7845" y="1263984"/>
                    <a:pt x="4782" y="1260922"/>
                  </a:cubicBezTo>
                  <a:cubicBezTo>
                    <a:pt x="1720" y="1257860"/>
                    <a:pt x="0" y="1253707"/>
                    <a:pt x="0" y="1249376"/>
                  </a:cubicBezTo>
                  <a:lnTo>
                    <a:pt x="0" y="16328"/>
                  </a:lnTo>
                  <a:cubicBezTo>
                    <a:pt x="0" y="11998"/>
                    <a:pt x="1720" y="7845"/>
                    <a:pt x="4782" y="4782"/>
                  </a:cubicBezTo>
                  <a:cubicBezTo>
                    <a:pt x="7845" y="1720"/>
                    <a:pt x="11998" y="0"/>
                    <a:pt x="16328" y="0"/>
                  </a:cubicBezTo>
                  <a:close/>
                </a:path>
              </a:pathLst>
            </a:custGeom>
            <a:solidFill>
              <a:srgbClr val="D9D9D9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497520" cy="13038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028700" y="1019175"/>
            <a:ext cx="15723485" cy="158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5. ¿Qué color de verduras suele tener más antioxidantes?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202274" y="2974231"/>
            <a:ext cx="5567293" cy="7771601"/>
          </a:xfrm>
          <a:custGeom>
            <a:avLst/>
            <a:gdLst/>
            <a:ahLst/>
            <a:cxnLst/>
            <a:rect r="r" b="b" t="t" l="l"/>
            <a:pathLst>
              <a:path h="7771601" w="5567293">
                <a:moveTo>
                  <a:pt x="0" y="0"/>
                </a:moveTo>
                <a:lnTo>
                  <a:pt x="5567293" y="0"/>
                </a:lnTo>
                <a:lnTo>
                  <a:pt x="5567293" y="7771602"/>
                </a:lnTo>
                <a:lnTo>
                  <a:pt x="0" y="7771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296666" y="4142002"/>
            <a:ext cx="5216938" cy="3854013"/>
          </a:xfrm>
          <a:custGeom>
            <a:avLst/>
            <a:gdLst/>
            <a:ahLst/>
            <a:cxnLst/>
            <a:rect r="r" b="b" t="t" l="l"/>
            <a:pathLst>
              <a:path h="3854013" w="5216938">
                <a:moveTo>
                  <a:pt x="0" y="0"/>
                </a:moveTo>
                <a:lnTo>
                  <a:pt x="5216938" y="0"/>
                </a:lnTo>
                <a:lnTo>
                  <a:pt x="5216938" y="3854013"/>
                </a:lnTo>
                <a:lnTo>
                  <a:pt x="0" y="38540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8821229" y="4218111"/>
            <a:ext cx="4231804" cy="2784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a) Verde</a:t>
            </a:r>
          </a:p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b) Rojo y morado 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c) Blanco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d) Amarillo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E6D7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78990" y="2322751"/>
            <a:ext cx="19231009" cy="2258951"/>
            <a:chOff x="0" y="0"/>
            <a:chExt cx="5064957" cy="5949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64957" cy="594950"/>
            </a:xfrm>
            <a:custGeom>
              <a:avLst/>
              <a:gdLst/>
              <a:ahLst/>
              <a:cxnLst/>
              <a:rect r="r" b="b" t="t" l="l"/>
              <a:pathLst>
                <a:path h="594950" w="5064957">
                  <a:moveTo>
                    <a:pt x="0" y="0"/>
                  </a:moveTo>
                  <a:lnTo>
                    <a:pt x="5064957" y="0"/>
                  </a:lnTo>
                  <a:lnTo>
                    <a:pt x="5064957" y="594950"/>
                  </a:lnTo>
                  <a:lnTo>
                    <a:pt x="0" y="59495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64957" cy="6330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true" flipV="false" rot="0">
            <a:off x="5844320" y="4581701"/>
            <a:ext cx="6599360" cy="5987419"/>
          </a:xfrm>
          <a:custGeom>
            <a:avLst/>
            <a:gdLst/>
            <a:ahLst/>
            <a:cxnLst/>
            <a:rect r="r" b="b" t="t" l="l"/>
            <a:pathLst>
              <a:path h="5987419" w="6599360">
                <a:moveTo>
                  <a:pt x="6599360" y="0"/>
                </a:moveTo>
                <a:lnTo>
                  <a:pt x="0" y="0"/>
                </a:lnTo>
                <a:lnTo>
                  <a:pt x="0" y="5987419"/>
                </a:lnTo>
                <a:lnTo>
                  <a:pt x="6599360" y="5987419"/>
                </a:lnTo>
                <a:lnTo>
                  <a:pt x="659936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746133" y="7575411"/>
            <a:ext cx="1337725" cy="1460000"/>
          </a:xfrm>
          <a:custGeom>
            <a:avLst/>
            <a:gdLst/>
            <a:ahLst/>
            <a:cxnLst/>
            <a:rect r="r" b="b" t="t" l="l"/>
            <a:pathLst>
              <a:path h="1460000" w="1337725">
                <a:moveTo>
                  <a:pt x="0" y="0"/>
                </a:moveTo>
                <a:lnTo>
                  <a:pt x="1337725" y="0"/>
                </a:lnTo>
                <a:lnTo>
                  <a:pt x="1337725" y="1460000"/>
                </a:lnTo>
                <a:lnTo>
                  <a:pt x="0" y="146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576562" y="4677309"/>
            <a:ext cx="1014592" cy="932382"/>
          </a:xfrm>
          <a:custGeom>
            <a:avLst/>
            <a:gdLst/>
            <a:ahLst/>
            <a:cxnLst/>
            <a:rect r="r" b="b" t="t" l="l"/>
            <a:pathLst>
              <a:path h="932382" w="1014592">
                <a:moveTo>
                  <a:pt x="0" y="0"/>
                </a:moveTo>
                <a:lnTo>
                  <a:pt x="1014592" y="0"/>
                </a:lnTo>
                <a:lnTo>
                  <a:pt x="1014592" y="932382"/>
                </a:lnTo>
                <a:lnTo>
                  <a:pt x="0" y="9323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606434">
            <a:off x="279554" y="2110607"/>
            <a:ext cx="3058977" cy="3456471"/>
          </a:xfrm>
          <a:custGeom>
            <a:avLst/>
            <a:gdLst/>
            <a:ahLst/>
            <a:cxnLst/>
            <a:rect r="r" b="b" t="t" l="l"/>
            <a:pathLst>
              <a:path h="3456471" w="3058977">
                <a:moveTo>
                  <a:pt x="0" y="0"/>
                </a:moveTo>
                <a:lnTo>
                  <a:pt x="3058976" y="0"/>
                </a:lnTo>
                <a:lnTo>
                  <a:pt x="3058976" y="3456470"/>
                </a:lnTo>
                <a:lnTo>
                  <a:pt x="0" y="34564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920055" y="2793257"/>
            <a:ext cx="3537868" cy="3576889"/>
          </a:xfrm>
          <a:custGeom>
            <a:avLst/>
            <a:gdLst/>
            <a:ahLst/>
            <a:cxnLst/>
            <a:rect r="r" b="b" t="t" l="l"/>
            <a:pathLst>
              <a:path h="3576889" w="3537868">
                <a:moveTo>
                  <a:pt x="0" y="0"/>
                </a:moveTo>
                <a:lnTo>
                  <a:pt x="3537868" y="0"/>
                </a:lnTo>
                <a:lnTo>
                  <a:pt x="3537868" y="3576889"/>
                </a:lnTo>
                <a:lnTo>
                  <a:pt x="0" y="35768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285560" y="6147602"/>
            <a:ext cx="5002440" cy="3620516"/>
          </a:xfrm>
          <a:custGeom>
            <a:avLst/>
            <a:gdLst/>
            <a:ahLst/>
            <a:cxnLst/>
            <a:rect r="r" b="b" t="t" l="l"/>
            <a:pathLst>
              <a:path h="3620516" w="5002440">
                <a:moveTo>
                  <a:pt x="0" y="0"/>
                </a:moveTo>
                <a:lnTo>
                  <a:pt x="5002440" y="0"/>
                </a:lnTo>
                <a:lnTo>
                  <a:pt x="5002440" y="3620516"/>
                </a:lnTo>
                <a:lnTo>
                  <a:pt x="0" y="36205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076422" y="-11917"/>
            <a:ext cx="4734516" cy="4089438"/>
          </a:xfrm>
          <a:custGeom>
            <a:avLst/>
            <a:gdLst/>
            <a:ahLst/>
            <a:cxnLst/>
            <a:rect r="r" b="b" t="t" l="l"/>
            <a:pathLst>
              <a:path h="4089438" w="4734516">
                <a:moveTo>
                  <a:pt x="0" y="0"/>
                </a:moveTo>
                <a:lnTo>
                  <a:pt x="4734516" y="0"/>
                </a:lnTo>
                <a:lnTo>
                  <a:pt x="4734516" y="4089438"/>
                </a:lnTo>
                <a:lnTo>
                  <a:pt x="0" y="40894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43632" y="5513206"/>
            <a:ext cx="4689231" cy="4114800"/>
          </a:xfrm>
          <a:custGeom>
            <a:avLst/>
            <a:gdLst/>
            <a:ahLst/>
            <a:cxnLst/>
            <a:rect r="r" b="b" t="t" l="l"/>
            <a:pathLst>
              <a:path h="4114800" w="4689231">
                <a:moveTo>
                  <a:pt x="0" y="0"/>
                </a:moveTo>
                <a:lnTo>
                  <a:pt x="4689231" y="0"/>
                </a:lnTo>
                <a:lnTo>
                  <a:pt x="46892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28700" y="988763"/>
            <a:ext cx="15723485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Respuesta:</a:t>
            </a: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00748" y="2549499"/>
            <a:ext cx="16179388" cy="830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b) Rojo y morado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2658356"/>
            <a:ext cx="19231009" cy="7628644"/>
            <a:chOff x="0" y="0"/>
            <a:chExt cx="5064957" cy="20091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64957" cy="2009190"/>
            </a:xfrm>
            <a:custGeom>
              <a:avLst/>
              <a:gdLst/>
              <a:ahLst/>
              <a:cxnLst/>
              <a:rect r="r" b="b" t="t" l="l"/>
              <a:pathLst>
                <a:path h="2009190" w="5064957">
                  <a:moveTo>
                    <a:pt x="0" y="0"/>
                  </a:moveTo>
                  <a:lnTo>
                    <a:pt x="5064957" y="0"/>
                  </a:lnTo>
                  <a:lnTo>
                    <a:pt x="5064957" y="2009190"/>
                  </a:lnTo>
                  <a:lnTo>
                    <a:pt x="0" y="2009190"/>
                  </a:lnTo>
                  <a:close/>
                </a:path>
              </a:pathLst>
            </a:custGeom>
            <a:solidFill>
              <a:srgbClr val="6E6D7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64957" cy="20472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8311647" y="3666147"/>
            <a:ext cx="9482771" cy="4665316"/>
            <a:chOff x="0" y="0"/>
            <a:chExt cx="2497520" cy="122872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97520" cy="1228725"/>
            </a:xfrm>
            <a:custGeom>
              <a:avLst/>
              <a:gdLst/>
              <a:ahLst/>
              <a:cxnLst/>
              <a:rect r="r" b="b" t="t" l="l"/>
              <a:pathLst>
                <a:path h="1228725" w="2497520">
                  <a:moveTo>
                    <a:pt x="16328" y="0"/>
                  </a:moveTo>
                  <a:lnTo>
                    <a:pt x="2481192" y="0"/>
                  </a:lnTo>
                  <a:cubicBezTo>
                    <a:pt x="2485522" y="0"/>
                    <a:pt x="2489675" y="1720"/>
                    <a:pt x="2492738" y="4782"/>
                  </a:cubicBezTo>
                  <a:cubicBezTo>
                    <a:pt x="2495800" y="7845"/>
                    <a:pt x="2497520" y="11998"/>
                    <a:pt x="2497520" y="16328"/>
                  </a:cubicBezTo>
                  <a:lnTo>
                    <a:pt x="2497520" y="1212397"/>
                  </a:lnTo>
                  <a:cubicBezTo>
                    <a:pt x="2497520" y="1216727"/>
                    <a:pt x="2495800" y="1220881"/>
                    <a:pt x="2492738" y="1223943"/>
                  </a:cubicBezTo>
                  <a:cubicBezTo>
                    <a:pt x="2489675" y="1227005"/>
                    <a:pt x="2485522" y="1228725"/>
                    <a:pt x="2481192" y="1228725"/>
                  </a:cubicBezTo>
                  <a:lnTo>
                    <a:pt x="16328" y="1228725"/>
                  </a:lnTo>
                  <a:cubicBezTo>
                    <a:pt x="11998" y="1228725"/>
                    <a:pt x="7845" y="1227005"/>
                    <a:pt x="4782" y="1223943"/>
                  </a:cubicBezTo>
                  <a:cubicBezTo>
                    <a:pt x="1720" y="1220881"/>
                    <a:pt x="0" y="1216727"/>
                    <a:pt x="0" y="1212397"/>
                  </a:cubicBezTo>
                  <a:lnTo>
                    <a:pt x="0" y="16328"/>
                  </a:lnTo>
                  <a:cubicBezTo>
                    <a:pt x="0" y="11998"/>
                    <a:pt x="1720" y="7845"/>
                    <a:pt x="4782" y="4782"/>
                  </a:cubicBezTo>
                  <a:cubicBezTo>
                    <a:pt x="7845" y="1720"/>
                    <a:pt x="11998" y="0"/>
                    <a:pt x="16328" y="0"/>
                  </a:cubicBezTo>
                  <a:close/>
                </a:path>
              </a:pathLst>
            </a:custGeom>
            <a:solidFill>
              <a:srgbClr val="D9D9D9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497520" cy="12668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380370" y="2057400"/>
            <a:ext cx="7931277" cy="8229600"/>
          </a:xfrm>
          <a:custGeom>
            <a:avLst/>
            <a:gdLst/>
            <a:ahLst/>
            <a:cxnLst/>
            <a:rect r="r" b="b" t="t" l="l"/>
            <a:pathLst>
              <a:path h="8229600" w="7931277">
                <a:moveTo>
                  <a:pt x="0" y="0"/>
                </a:moveTo>
                <a:lnTo>
                  <a:pt x="7931277" y="0"/>
                </a:lnTo>
                <a:lnTo>
                  <a:pt x="79312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1019175"/>
            <a:ext cx="15723485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6. ¿Qué significa “agroecológico”?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575517" y="4573230"/>
            <a:ext cx="8955032" cy="2784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a) Que usa fertilizantes químicos</a:t>
            </a:r>
          </a:p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b) Que combina ecología y agricultura 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c) Que es agricultura solo con máquinas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d) Que no produce alimentos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E6D7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78990" y="2322751"/>
            <a:ext cx="19231009" cy="2258951"/>
            <a:chOff x="0" y="0"/>
            <a:chExt cx="5064957" cy="5949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64957" cy="594950"/>
            </a:xfrm>
            <a:custGeom>
              <a:avLst/>
              <a:gdLst/>
              <a:ahLst/>
              <a:cxnLst/>
              <a:rect r="r" b="b" t="t" l="l"/>
              <a:pathLst>
                <a:path h="594950" w="5064957">
                  <a:moveTo>
                    <a:pt x="0" y="0"/>
                  </a:moveTo>
                  <a:lnTo>
                    <a:pt x="5064957" y="0"/>
                  </a:lnTo>
                  <a:lnTo>
                    <a:pt x="5064957" y="594950"/>
                  </a:lnTo>
                  <a:lnTo>
                    <a:pt x="0" y="59495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64957" cy="6330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8890442" y="4857926"/>
            <a:ext cx="8238566" cy="5152849"/>
          </a:xfrm>
          <a:custGeom>
            <a:avLst/>
            <a:gdLst/>
            <a:ahLst/>
            <a:cxnLst/>
            <a:rect r="r" b="b" t="t" l="l"/>
            <a:pathLst>
              <a:path h="5152849" w="8238566">
                <a:moveTo>
                  <a:pt x="0" y="0"/>
                </a:moveTo>
                <a:lnTo>
                  <a:pt x="8238567" y="0"/>
                </a:lnTo>
                <a:lnTo>
                  <a:pt x="8238567" y="5152849"/>
                </a:lnTo>
                <a:lnTo>
                  <a:pt x="0" y="51528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4581701"/>
            <a:ext cx="6275829" cy="5705299"/>
          </a:xfrm>
          <a:custGeom>
            <a:avLst/>
            <a:gdLst/>
            <a:ahLst/>
            <a:cxnLst/>
            <a:rect r="r" b="b" t="t" l="l"/>
            <a:pathLst>
              <a:path h="5705299" w="6275829">
                <a:moveTo>
                  <a:pt x="0" y="0"/>
                </a:moveTo>
                <a:lnTo>
                  <a:pt x="6275829" y="0"/>
                </a:lnTo>
                <a:lnTo>
                  <a:pt x="6275829" y="5705299"/>
                </a:lnTo>
                <a:lnTo>
                  <a:pt x="0" y="57052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988763"/>
            <a:ext cx="15723485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Respuesta:</a:t>
            </a: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00748" y="2984548"/>
            <a:ext cx="16179388" cy="830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b) Que combina ecología y agricultura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2658356"/>
            <a:ext cx="19231009" cy="7628644"/>
            <a:chOff x="0" y="0"/>
            <a:chExt cx="5064957" cy="20091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64957" cy="2009190"/>
            </a:xfrm>
            <a:custGeom>
              <a:avLst/>
              <a:gdLst/>
              <a:ahLst/>
              <a:cxnLst/>
              <a:rect r="r" b="b" t="t" l="l"/>
              <a:pathLst>
                <a:path h="2009190" w="5064957">
                  <a:moveTo>
                    <a:pt x="0" y="0"/>
                  </a:moveTo>
                  <a:lnTo>
                    <a:pt x="5064957" y="0"/>
                  </a:lnTo>
                  <a:lnTo>
                    <a:pt x="5064957" y="2009190"/>
                  </a:lnTo>
                  <a:lnTo>
                    <a:pt x="0" y="2009190"/>
                  </a:lnTo>
                  <a:close/>
                </a:path>
              </a:pathLst>
            </a:custGeom>
            <a:solidFill>
              <a:srgbClr val="6E6D7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64957" cy="20472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8311647" y="3666147"/>
            <a:ext cx="9482771" cy="5613063"/>
            <a:chOff x="0" y="0"/>
            <a:chExt cx="2497520" cy="147833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97520" cy="1478337"/>
            </a:xfrm>
            <a:custGeom>
              <a:avLst/>
              <a:gdLst/>
              <a:ahLst/>
              <a:cxnLst/>
              <a:rect r="r" b="b" t="t" l="l"/>
              <a:pathLst>
                <a:path h="1478337" w="2497520">
                  <a:moveTo>
                    <a:pt x="16328" y="0"/>
                  </a:moveTo>
                  <a:lnTo>
                    <a:pt x="2481192" y="0"/>
                  </a:lnTo>
                  <a:cubicBezTo>
                    <a:pt x="2485522" y="0"/>
                    <a:pt x="2489675" y="1720"/>
                    <a:pt x="2492738" y="4782"/>
                  </a:cubicBezTo>
                  <a:cubicBezTo>
                    <a:pt x="2495800" y="7845"/>
                    <a:pt x="2497520" y="11998"/>
                    <a:pt x="2497520" y="16328"/>
                  </a:cubicBezTo>
                  <a:lnTo>
                    <a:pt x="2497520" y="1462009"/>
                  </a:lnTo>
                  <a:cubicBezTo>
                    <a:pt x="2497520" y="1466340"/>
                    <a:pt x="2495800" y="1470493"/>
                    <a:pt x="2492738" y="1473555"/>
                  </a:cubicBezTo>
                  <a:cubicBezTo>
                    <a:pt x="2489675" y="1476617"/>
                    <a:pt x="2485522" y="1478337"/>
                    <a:pt x="2481192" y="1478337"/>
                  </a:cubicBezTo>
                  <a:lnTo>
                    <a:pt x="16328" y="1478337"/>
                  </a:lnTo>
                  <a:cubicBezTo>
                    <a:pt x="7310" y="1478337"/>
                    <a:pt x="0" y="1471027"/>
                    <a:pt x="0" y="1462009"/>
                  </a:cubicBezTo>
                  <a:lnTo>
                    <a:pt x="0" y="16328"/>
                  </a:lnTo>
                  <a:cubicBezTo>
                    <a:pt x="0" y="11998"/>
                    <a:pt x="1720" y="7845"/>
                    <a:pt x="4782" y="4782"/>
                  </a:cubicBezTo>
                  <a:cubicBezTo>
                    <a:pt x="7845" y="1720"/>
                    <a:pt x="11998" y="0"/>
                    <a:pt x="16328" y="0"/>
                  </a:cubicBezTo>
                  <a:close/>
                </a:path>
              </a:pathLst>
            </a:custGeom>
            <a:solidFill>
              <a:srgbClr val="D9D9D9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497520" cy="15164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2975659"/>
            <a:ext cx="6972048" cy="6718519"/>
          </a:xfrm>
          <a:custGeom>
            <a:avLst/>
            <a:gdLst/>
            <a:ahLst/>
            <a:cxnLst/>
            <a:rect r="r" b="b" t="t" l="l"/>
            <a:pathLst>
              <a:path h="6718519" w="6972048">
                <a:moveTo>
                  <a:pt x="0" y="0"/>
                </a:moveTo>
                <a:lnTo>
                  <a:pt x="6972048" y="0"/>
                </a:lnTo>
                <a:lnTo>
                  <a:pt x="6972048" y="6718519"/>
                </a:lnTo>
                <a:lnTo>
                  <a:pt x="0" y="67185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1019175"/>
            <a:ext cx="15723485" cy="158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7. ¿Por qué es importante no usar pesticidas químicos en un huerto?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821229" y="4218111"/>
            <a:ext cx="8463608" cy="3489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a) Porque son muy caros</a:t>
            </a:r>
          </a:p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b)  Porque dañan el suelo y la salud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c) Porque los productos no crecen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d) Porque cambian el color de los vegetales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E6D7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78990" y="2322751"/>
            <a:ext cx="19231009" cy="2258951"/>
            <a:chOff x="0" y="0"/>
            <a:chExt cx="5064957" cy="5949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64957" cy="594950"/>
            </a:xfrm>
            <a:custGeom>
              <a:avLst/>
              <a:gdLst/>
              <a:ahLst/>
              <a:cxnLst/>
              <a:rect r="r" b="b" t="t" l="l"/>
              <a:pathLst>
                <a:path h="594950" w="5064957">
                  <a:moveTo>
                    <a:pt x="0" y="0"/>
                  </a:moveTo>
                  <a:lnTo>
                    <a:pt x="5064957" y="0"/>
                  </a:lnTo>
                  <a:lnTo>
                    <a:pt x="5064957" y="594950"/>
                  </a:lnTo>
                  <a:lnTo>
                    <a:pt x="0" y="59495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64957" cy="6330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244923" y="4581701"/>
            <a:ext cx="5296924" cy="5219878"/>
          </a:xfrm>
          <a:custGeom>
            <a:avLst/>
            <a:gdLst/>
            <a:ahLst/>
            <a:cxnLst/>
            <a:rect r="r" b="b" t="t" l="l"/>
            <a:pathLst>
              <a:path h="5219878" w="5296924">
                <a:moveTo>
                  <a:pt x="0" y="0"/>
                </a:moveTo>
                <a:lnTo>
                  <a:pt x="5296924" y="0"/>
                </a:lnTo>
                <a:lnTo>
                  <a:pt x="5296924" y="5219878"/>
                </a:lnTo>
                <a:lnTo>
                  <a:pt x="0" y="52198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61639" y="3815128"/>
            <a:ext cx="3784711" cy="6385249"/>
          </a:xfrm>
          <a:custGeom>
            <a:avLst/>
            <a:gdLst/>
            <a:ahLst/>
            <a:cxnLst/>
            <a:rect r="r" b="b" t="t" l="l"/>
            <a:pathLst>
              <a:path h="6385249" w="3784711">
                <a:moveTo>
                  <a:pt x="0" y="0"/>
                </a:moveTo>
                <a:lnTo>
                  <a:pt x="3784711" y="0"/>
                </a:lnTo>
                <a:lnTo>
                  <a:pt x="3784711" y="6385249"/>
                </a:lnTo>
                <a:lnTo>
                  <a:pt x="0" y="63852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477981" y="7590439"/>
            <a:ext cx="4412462" cy="3874944"/>
          </a:xfrm>
          <a:custGeom>
            <a:avLst/>
            <a:gdLst/>
            <a:ahLst/>
            <a:cxnLst/>
            <a:rect r="r" b="b" t="t" l="l"/>
            <a:pathLst>
              <a:path h="3874944" w="4412462">
                <a:moveTo>
                  <a:pt x="0" y="0"/>
                </a:moveTo>
                <a:lnTo>
                  <a:pt x="4412461" y="0"/>
                </a:lnTo>
                <a:lnTo>
                  <a:pt x="4412461" y="3874943"/>
                </a:lnTo>
                <a:lnTo>
                  <a:pt x="0" y="38749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28700" y="988763"/>
            <a:ext cx="15723485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Respuesta:</a:t>
            </a: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00748" y="2984548"/>
            <a:ext cx="16179388" cy="830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b) Porque dañan el suelo y la salud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2658356"/>
            <a:ext cx="19231009" cy="7628644"/>
            <a:chOff x="0" y="0"/>
            <a:chExt cx="5064957" cy="20091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64957" cy="2009190"/>
            </a:xfrm>
            <a:custGeom>
              <a:avLst/>
              <a:gdLst/>
              <a:ahLst/>
              <a:cxnLst/>
              <a:rect r="r" b="b" t="t" l="l"/>
              <a:pathLst>
                <a:path h="2009190" w="5064957">
                  <a:moveTo>
                    <a:pt x="0" y="0"/>
                  </a:moveTo>
                  <a:lnTo>
                    <a:pt x="5064957" y="0"/>
                  </a:lnTo>
                  <a:lnTo>
                    <a:pt x="5064957" y="2009190"/>
                  </a:lnTo>
                  <a:lnTo>
                    <a:pt x="0" y="2009190"/>
                  </a:lnTo>
                  <a:close/>
                </a:path>
              </a:pathLst>
            </a:custGeom>
            <a:solidFill>
              <a:srgbClr val="6E6D7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64957" cy="20472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8311647" y="3666147"/>
            <a:ext cx="9482771" cy="5613063"/>
            <a:chOff x="0" y="0"/>
            <a:chExt cx="2497520" cy="147833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97520" cy="1478337"/>
            </a:xfrm>
            <a:custGeom>
              <a:avLst/>
              <a:gdLst/>
              <a:ahLst/>
              <a:cxnLst/>
              <a:rect r="r" b="b" t="t" l="l"/>
              <a:pathLst>
                <a:path h="1478337" w="2497520">
                  <a:moveTo>
                    <a:pt x="16328" y="0"/>
                  </a:moveTo>
                  <a:lnTo>
                    <a:pt x="2481192" y="0"/>
                  </a:lnTo>
                  <a:cubicBezTo>
                    <a:pt x="2485522" y="0"/>
                    <a:pt x="2489675" y="1720"/>
                    <a:pt x="2492738" y="4782"/>
                  </a:cubicBezTo>
                  <a:cubicBezTo>
                    <a:pt x="2495800" y="7845"/>
                    <a:pt x="2497520" y="11998"/>
                    <a:pt x="2497520" y="16328"/>
                  </a:cubicBezTo>
                  <a:lnTo>
                    <a:pt x="2497520" y="1462009"/>
                  </a:lnTo>
                  <a:cubicBezTo>
                    <a:pt x="2497520" y="1466340"/>
                    <a:pt x="2495800" y="1470493"/>
                    <a:pt x="2492738" y="1473555"/>
                  </a:cubicBezTo>
                  <a:cubicBezTo>
                    <a:pt x="2489675" y="1476617"/>
                    <a:pt x="2485522" y="1478337"/>
                    <a:pt x="2481192" y="1478337"/>
                  </a:cubicBezTo>
                  <a:lnTo>
                    <a:pt x="16328" y="1478337"/>
                  </a:lnTo>
                  <a:cubicBezTo>
                    <a:pt x="7310" y="1478337"/>
                    <a:pt x="0" y="1471027"/>
                    <a:pt x="0" y="1462009"/>
                  </a:cubicBezTo>
                  <a:lnTo>
                    <a:pt x="0" y="16328"/>
                  </a:lnTo>
                  <a:cubicBezTo>
                    <a:pt x="0" y="11998"/>
                    <a:pt x="1720" y="7845"/>
                    <a:pt x="4782" y="4782"/>
                  </a:cubicBezTo>
                  <a:cubicBezTo>
                    <a:pt x="7845" y="1720"/>
                    <a:pt x="11998" y="0"/>
                    <a:pt x="16328" y="0"/>
                  </a:cubicBezTo>
                  <a:close/>
                </a:path>
              </a:pathLst>
            </a:custGeom>
            <a:solidFill>
              <a:srgbClr val="D9D9D9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497520" cy="15164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813100" y="2474447"/>
            <a:ext cx="8586805" cy="7996462"/>
          </a:xfrm>
          <a:custGeom>
            <a:avLst/>
            <a:gdLst/>
            <a:ahLst/>
            <a:cxnLst/>
            <a:rect r="r" b="b" t="t" l="l"/>
            <a:pathLst>
              <a:path h="7996462" w="8586805">
                <a:moveTo>
                  <a:pt x="0" y="0"/>
                </a:moveTo>
                <a:lnTo>
                  <a:pt x="8586804" y="0"/>
                </a:lnTo>
                <a:lnTo>
                  <a:pt x="8586804" y="7996462"/>
                </a:lnTo>
                <a:lnTo>
                  <a:pt x="0" y="79964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1019175"/>
            <a:ext cx="15723485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8. ¿Qué es un abono orgánico?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821229" y="4218111"/>
            <a:ext cx="8463608" cy="3489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a) Un fertilizante natural hecho con restos vegetales</a:t>
            </a:r>
          </a:p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b) Un tipo de insecticida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c) Una sustancia sintética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d) Una semilla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E6D7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78990" y="2322751"/>
            <a:ext cx="19231009" cy="2258951"/>
            <a:chOff x="0" y="0"/>
            <a:chExt cx="5064957" cy="5949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64957" cy="594950"/>
            </a:xfrm>
            <a:custGeom>
              <a:avLst/>
              <a:gdLst/>
              <a:ahLst/>
              <a:cxnLst/>
              <a:rect r="r" b="b" t="t" l="l"/>
              <a:pathLst>
                <a:path h="594950" w="5064957">
                  <a:moveTo>
                    <a:pt x="0" y="0"/>
                  </a:moveTo>
                  <a:lnTo>
                    <a:pt x="5064957" y="0"/>
                  </a:lnTo>
                  <a:lnTo>
                    <a:pt x="5064957" y="594950"/>
                  </a:lnTo>
                  <a:lnTo>
                    <a:pt x="0" y="59495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64957" cy="6330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736833" y="4042678"/>
            <a:ext cx="4768391" cy="6244322"/>
          </a:xfrm>
          <a:custGeom>
            <a:avLst/>
            <a:gdLst/>
            <a:ahLst/>
            <a:cxnLst/>
            <a:rect r="r" b="b" t="t" l="l"/>
            <a:pathLst>
              <a:path h="6244322" w="4768391">
                <a:moveTo>
                  <a:pt x="0" y="0"/>
                </a:moveTo>
                <a:lnTo>
                  <a:pt x="4768391" y="0"/>
                </a:lnTo>
                <a:lnTo>
                  <a:pt x="4768391" y="6244322"/>
                </a:lnTo>
                <a:lnTo>
                  <a:pt x="0" y="6244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446383" y="3815128"/>
            <a:ext cx="5812917" cy="6471872"/>
          </a:xfrm>
          <a:custGeom>
            <a:avLst/>
            <a:gdLst/>
            <a:ahLst/>
            <a:cxnLst/>
            <a:rect r="r" b="b" t="t" l="l"/>
            <a:pathLst>
              <a:path h="6471872" w="5812917">
                <a:moveTo>
                  <a:pt x="0" y="0"/>
                </a:moveTo>
                <a:lnTo>
                  <a:pt x="5812917" y="0"/>
                </a:lnTo>
                <a:lnTo>
                  <a:pt x="5812917" y="6471872"/>
                </a:lnTo>
                <a:lnTo>
                  <a:pt x="0" y="6471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818219" y="4690603"/>
            <a:ext cx="4651563" cy="4948471"/>
          </a:xfrm>
          <a:custGeom>
            <a:avLst/>
            <a:gdLst/>
            <a:ahLst/>
            <a:cxnLst/>
            <a:rect r="r" b="b" t="t" l="l"/>
            <a:pathLst>
              <a:path h="4948471" w="4651563">
                <a:moveTo>
                  <a:pt x="0" y="0"/>
                </a:moveTo>
                <a:lnTo>
                  <a:pt x="4651562" y="0"/>
                </a:lnTo>
                <a:lnTo>
                  <a:pt x="4651562" y="4948472"/>
                </a:lnTo>
                <a:lnTo>
                  <a:pt x="0" y="49484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555" t="0" r="-4555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28700" y="988763"/>
            <a:ext cx="15723485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Respuesta:</a:t>
            </a: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00748" y="2984548"/>
            <a:ext cx="16179388" cy="830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a) Un fertilizante natural hecho con restos vegetales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E6D7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824574" y="3256127"/>
            <a:ext cx="11129718" cy="3774745"/>
            <a:chOff x="0" y="0"/>
            <a:chExt cx="2931284" cy="99417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931284" cy="994172"/>
            </a:xfrm>
            <a:custGeom>
              <a:avLst/>
              <a:gdLst/>
              <a:ahLst/>
              <a:cxnLst/>
              <a:rect r="r" b="b" t="t" l="l"/>
              <a:pathLst>
                <a:path h="994172" w="2931284">
                  <a:moveTo>
                    <a:pt x="17390" y="0"/>
                  </a:moveTo>
                  <a:lnTo>
                    <a:pt x="2913893" y="0"/>
                  </a:lnTo>
                  <a:cubicBezTo>
                    <a:pt x="2918506" y="0"/>
                    <a:pt x="2922929" y="1832"/>
                    <a:pt x="2926190" y="5093"/>
                  </a:cubicBezTo>
                  <a:cubicBezTo>
                    <a:pt x="2929451" y="8355"/>
                    <a:pt x="2931284" y="12778"/>
                    <a:pt x="2931284" y="17390"/>
                  </a:cubicBezTo>
                  <a:lnTo>
                    <a:pt x="2931284" y="976781"/>
                  </a:lnTo>
                  <a:cubicBezTo>
                    <a:pt x="2931284" y="986386"/>
                    <a:pt x="2923498" y="994172"/>
                    <a:pt x="2913893" y="994172"/>
                  </a:cubicBezTo>
                  <a:lnTo>
                    <a:pt x="17390" y="994172"/>
                  </a:lnTo>
                  <a:cubicBezTo>
                    <a:pt x="12778" y="994172"/>
                    <a:pt x="8355" y="992340"/>
                    <a:pt x="5093" y="989078"/>
                  </a:cubicBezTo>
                  <a:cubicBezTo>
                    <a:pt x="1832" y="985817"/>
                    <a:pt x="0" y="981394"/>
                    <a:pt x="0" y="976781"/>
                  </a:cubicBezTo>
                  <a:lnTo>
                    <a:pt x="0" y="17390"/>
                  </a:lnTo>
                  <a:cubicBezTo>
                    <a:pt x="0" y="12778"/>
                    <a:pt x="1832" y="8355"/>
                    <a:pt x="5093" y="5093"/>
                  </a:cubicBezTo>
                  <a:cubicBezTo>
                    <a:pt x="8355" y="1832"/>
                    <a:pt x="12778" y="0"/>
                    <a:pt x="17390" y="0"/>
                  </a:cubicBezTo>
                  <a:close/>
                </a:path>
              </a:pathLst>
            </a:custGeom>
            <a:solidFill>
              <a:srgbClr val="D9D9D9"/>
            </a:solidFill>
            <a:ln w="952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931284" cy="10322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751232" y="2455168"/>
            <a:ext cx="6073342" cy="6803132"/>
          </a:xfrm>
          <a:custGeom>
            <a:avLst/>
            <a:gdLst/>
            <a:ahLst/>
            <a:cxnLst/>
            <a:rect r="r" b="b" t="t" l="l"/>
            <a:pathLst>
              <a:path h="6803132" w="6073342">
                <a:moveTo>
                  <a:pt x="0" y="0"/>
                </a:moveTo>
                <a:lnTo>
                  <a:pt x="6073342" y="0"/>
                </a:lnTo>
                <a:lnTo>
                  <a:pt x="6073342" y="6803132"/>
                </a:lnTo>
                <a:lnTo>
                  <a:pt x="0" y="68031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040854" y="7030873"/>
            <a:ext cx="3508043" cy="3036052"/>
          </a:xfrm>
          <a:custGeom>
            <a:avLst/>
            <a:gdLst/>
            <a:ahLst/>
            <a:cxnLst/>
            <a:rect r="r" b="b" t="t" l="l"/>
            <a:pathLst>
              <a:path h="3036052" w="3508043">
                <a:moveTo>
                  <a:pt x="0" y="0"/>
                </a:moveTo>
                <a:lnTo>
                  <a:pt x="3508043" y="0"/>
                </a:lnTo>
                <a:lnTo>
                  <a:pt x="3508043" y="3036052"/>
                </a:lnTo>
                <a:lnTo>
                  <a:pt x="0" y="3036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224918" y="3644265"/>
            <a:ext cx="10329029" cy="293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Fortalecer sus conocimientos sobre la importancia de una alimentación saludable, valorando los productos frescos y naturales que provienen de un huerto agroecológico..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91090" y="664210"/>
            <a:ext cx="15723485" cy="1510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Objetivo: 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2658356"/>
            <a:ext cx="19231009" cy="7628644"/>
            <a:chOff x="0" y="0"/>
            <a:chExt cx="5064957" cy="20091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64957" cy="2009190"/>
            </a:xfrm>
            <a:custGeom>
              <a:avLst/>
              <a:gdLst/>
              <a:ahLst/>
              <a:cxnLst/>
              <a:rect r="r" b="b" t="t" l="l"/>
              <a:pathLst>
                <a:path h="2009190" w="5064957">
                  <a:moveTo>
                    <a:pt x="0" y="0"/>
                  </a:moveTo>
                  <a:lnTo>
                    <a:pt x="5064957" y="0"/>
                  </a:lnTo>
                  <a:lnTo>
                    <a:pt x="5064957" y="2009190"/>
                  </a:lnTo>
                  <a:lnTo>
                    <a:pt x="0" y="2009190"/>
                  </a:lnTo>
                  <a:close/>
                </a:path>
              </a:pathLst>
            </a:custGeom>
            <a:solidFill>
              <a:srgbClr val="6E6D7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64957" cy="20472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8311647" y="3666147"/>
            <a:ext cx="9482771" cy="5613063"/>
            <a:chOff x="0" y="0"/>
            <a:chExt cx="2497520" cy="147833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97520" cy="1478337"/>
            </a:xfrm>
            <a:custGeom>
              <a:avLst/>
              <a:gdLst/>
              <a:ahLst/>
              <a:cxnLst/>
              <a:rect r="r" b="b" t="t" l="l"/>
              <a:pathLst>
                <a:path h="1478337" w="2497520">
                  <a:moveTo>
                    <a:pt x="16328" y="0"/>
                  </a:moveTo>
                  <a:lnTo>
                    <a:pt x="2481192" y="0"/>
                  </a:lnTo>
                  <a:cubicBezTo>
                    <a:pt x="2485522" y="0"/>
                    <a:pt x="2489675" y="1720"/>
                    <a:pt x="2492738" y="4782"/>
                  </a:cubicBezTo>
                  <a:cubicBezTo>
                    <a:pt x="2495800" y="7845"/>
                    <a:pt x="2497520" y="11998"/>
                    <a:pt x="2497520" y="16328"/>
                  </a:cubicBezTo>
                  <a:lnTo>
                    <a:pt x="2497520" y="1462009"/>
                  </a:lnTo>
                  <a:cubicBezTo>
                    <a:pt x="2497520" y="1466340"/>
                    <a:pt x="2495800" y="1470493"/>
                    <a:pt x="2492738" y="1473555"/>
                  </a:cubicBezTo>
                  <a:cubicBezTo>
                    <a:pt x="2489675" y="1476617"/>
                    <a:pt x="2485522" y="1478337"/>
                    <a:pt x="2481192" y="1478337"/>
                  </a:cubicBezTo>
                  <a:lnTo>
                    <a:pt x="16328" y="1478337"/>
                  </a:lnTo>
                  <a:cubicBezTo>
                    <a:pt x="7310" y="1478337"/>
                    <a:pt x="0" y="1471027"/>
                    <a:pt x="0" y="1462009"/>
                  </a:cubicBezTo>
                  <a:lnTo>
                    <a:pt x="0" y="16328"/>
                  </a:lnTo>
                  <a:cubicBezTo>
                    <a:pt x="0" y="11998"/>
                    <a:pt x="1720" y="7845"/>
                    <a:pt x="4782" y="4782"/>
                  </a:cubicBezTo>
                  <a:cubicBezTo>
                    <a:pt x="7845" y="1720"/>
                    <a:pt x="11998" y="0"/>
                    <a:pt x="16328" y="0"/>
                  </a:cubicBezTo>
                  <a:close/>
                </a:path>
              </a:pathLst>
            </a:custGeom>
            <a:solidFill>
              <a:srgbClr val="D9D9D9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497520" cy="15164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423685" y="3858029"/>
            <a:ext cx="7887962" cy="5421181"/>
          </a:xfrm>
          <a:custGeom>
            <a:avLst/>
            <a:gdLst/>
            <a:ahLst/>
            <a:cxnLst/>
            <a:rect r="r" b="b" t="t" l="l"/>
            <a:pathLst>
              <a:path h="5421181" w="7887962">
                <a:moveTo>
                  <a:pt x="0" y="0"/>
                </a:moveTo>
                <a:lnTo>
                  <a:pt x="7887962" y="0"/>
                </a:lnTo>
                <a:lnTo>
                  <a:pt x="7887962" y="5421181"/>
                </a:lnTo>
                <a:lnTo>
                  <a:pt x="0" y="54211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1019175"/>
            <a:ext cx="16230600" cy="158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9. ¿Qué acción ayuda más a cuidar el suelo y el agua en un huerto agroecológico?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821229" y="4803311"/>
            <a:ext cx="8463608" cy="2710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59"/>
              </a:lnSpc>
            </a:pPr>
            <a:r>
              <a:rPr lang="en-US" sz="39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a) Usar abonos orgánicos</a:t>
            </a:r>
          </a:p>
          <a:p>
            <a:pPr algn="l">
              <a:lnSpc>
                <a:spcPts val="5459"/>
              </a:lnSpc>
            </a:pPr>
            <a:r>
              <a:rPr lang="en-US" sz="39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b) Comprar alimentos procesados </a:t>
            </a:r>
          </a:p>
          <a:p>
            <a:pPr algn="just">
              <a:lnSpc>
                <a:spcPts val="5459"/>
              </a:lnSpc>
            </a:pPr>
            <a:r>
              <a:rPr lang="en-US" sz="39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c) Tirar restos de comida</a:t>
            </a:r>
          </a:p>
          <a:p>
            <a:pPr algn="just">
              <a:lnSpc>
                <a:spcPts val="5459"/>
              </a:lnSpc>
            </a:pPr>
            <a:r>
              <a:rPr lang="en-US" sz="39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d) Regar con agua contaminada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E6D7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78990" y="2322751"/>
            <a:ext cx="19231009" cy="2258951"/>
            <a:chOff x="0" y="0"/>
            <a:chExt cx="5064957" cy="5949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64957" cy="594950"/>
            </a:xfrm>
            <a:custGeom>
              <a:avLst/>
              <a:gdLst/>
              <a:ahLst/>
              <a:cxnLst/>
              <a:rect r="r" b="b" t="t" l="l"/>
              <a:pathLst>
                <a:path h="594950" w="5064957">
                  <a:moveTo>
                    <a:pt x="0" y="0"/>
                  </a:moveTo>
                  <a:lnTo>
                    <a:pt x="5064957" y="0"/>
                  </a:lnTo>
                  <a:lnTo>
                    <a:pt x="5064957" y="594950"/>
                  </a:lnTo>
                  <a:lnTo>
                    <a:pt x="0" y="59495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64957" cy="6330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459633" y="4897205"/>
            <a:ext cx="7315200" cy="4016710"/>
          </a:xfrm>
          <a:custGeom>
            <a:avLst/>
            <a:gdLst/>
            <a:ahLst/>
            <a:cxnLst/>
            <a:rect r="r" b="b" t="t" l="l"/>
            <a:pathLst>
              <a:path h="4016710" w="7315200">
                <a:moveTo>
                  <a:pt x="0" y="0"/>
                </a:moveTo>
                <a:lnTo>
                  <a:pt x="7315200" y="0"/>
                </a:lnTo>
                <a:lnTo>
                  <a:pt x="7315200" y="4016710"/>
                </a:lnTo>
                <a:lnTo>
                  <a:pt x="0" y="40167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046699" y="4897205"/>
            <a:ext cx="4428531" cy="5011712"/>
          </a:xfrm>
          <a:custGeom>
            <a:avLst/>
            <a:gdLst/>
            <a:ahLst/>
            <a:cxnLst/>
            <a:rect r="r" b="b" t="t" l="l"/>
            <a:pathLst>
              <a:path h="5011712" w="4428531">
                <a:moveTo>
                  <a:pt x="0" y="0"/>
                </a:moveTo>
                <a:lnTo>
                  <a:pt x="4428531" y="0"/>
                </a:lnTo>
                <a:lnTo>
                  <a:pt x="4428531" y="5011713"/>
                </a:lnTo>
                <a:lnTo>
                  <a:pt x="0" y="50117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988763"/>
            <a:ext cx="15723485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Respuesta:</a:t>
            </a: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00748" y="2984548"/>
            <a:ext cx="16179388" cy="830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a) Usar abonos orgánicos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2658356"/>
            <a:ext cx="19231009" cy="7628644"/>
            <a:chOff x="0" y="0"/>
            <a:chExt cx="5064957" cy="20091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64957" cy="2009190"/>
            </a:xfrm>
            <a:custGeom>
              <a:avLst/>
              <a:gdLst/>
              <a:ahLst/>
              <a:cxnLst/>
              <a:rect r="r" b="b" t="t" l="l"/>
              <a:pathLst>
                <a:path h="2009190" w="5064957">
                  <a:moveTo>
                    <a:pt x="0" y="0"/>
                  </a:moveTo>
                  <a:lnTo>
                    <a:pt x="5064957" y="0"/>
                  </a:lnTo>
                  <a:lnTo>
                    <a:pt x="5064957" y="2009190"/>
                  </a:lnTo>
                  <a:lnTo>
                    <a:pt x="0" y="2009190"/>
                  </a:lnTo>
                  <a:close/>
                </a:path>
              </a:pathLst>
            </a:custGeom>
            <a:solidFill>
              <a:srgbClr val="6E6D7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64957" cy="20472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8311647" y="3666147"/>
            <a:ext cx="9482771" cy="5613063"/>
            <a:chOff x="0" y="0"/>
            <a:chExt cx="2497520" cy="147833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97520" cy="1478337"/>
            </a:xfrm>
            <a:custGeom>
              <a:avLst/>
              <a:gdLst/>
              <a:ahLst/>
              <a:cxnLst/>
              <a:rect r="r" b="b" t="t" l="l"/>
              <a:pathLst>
                <a:path h="1478337" w="2497520">
                  <a:moveTo>
                    <a:pt x="16328" y="0"/>
                  </a:moveTo>
                  <a:lnTo>
                    <a:pt x="2481192" y="0"/>
                  </a:lnTo>
                  <a:cubicBezTo>
                    <a:pt x="2485522" y="0"/>
                    <a:pt x="2489675" y="1720"/>
                    <a:pt x="2492738" y="4782"/>
                  </a:cubicBezTo>
                  <a:cubicBezTo>
                    <a:pt x="2495800" y="7845"/>
                    <a:pt x="2497520" y="11998"/>
                    <a:pt x="2497520" y="16328"/>
                  </a:cubicBezTo>
                  <a:lnTo>
                    <a:pt x="2497520" y="1462009"/>
                  </a:lnTo>
                  <a:cubicBezTo>
                    <a:pt x="2497520" y="1466340"/>
                    <a:pt x="2495800" y="1470493"/>
                    <a:pt x="2492738" y="1473555"/>
                  </a:cubicBezTo>
                  <a:cubicBezTo>
                    <a:pt x="2489675" y="1476617"/>
                    <a:pt x="2485522" y="1478337"/>
                    <a:pt x="2481192" y="1478337"/>
                  </a:cubicBezTo>
                  <a:lnTo>
                    <a:pt x="16328" y="1478337"/>
                  </a:lnTo>
                  <a:cubicBezTo>
                    <a:pt x="7310" y="1478337"/>
                    <a:pt x="0" y="1471027"/>
                    <a:pt x="0" y="1462009"/>
                  </a:cubicBezTo>
                  <a:lnTo>
                    <a:pt x="0" y="16328"/>
                  </a:lnTo>
                  <a:cubicBezTo>
                    <a:pt x="0" y="11998"/>
                    <a:pt x="1720" y="7845"/>
                    <a:pt x="4782" y="4782"/>
                  </a:cubicBezTo>
                  <a:cubicBezTo>
                    <a:pt x="7845" y="1720"/>
                    <a:pt x="11998" y="0"/>
                    <a:pt x="16328" y="0"/>
                  </a:cubicBezTo>
                  <a:close/>
                </a:path>
              </a:pathLst>
            </a:custGeom>
            <a:solidFill>
              <a:srgbClr val="D9D9D9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497520" cy="15164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369682" y="5376695"/>
            <a:ext cx="8129016" cy="3881605"/>
          </a:xfrm>
          <a:custGeom>
            <a:avLst/>
            <a:gdLst/>
            <a:ahLst/>
            <a:cxnLst/>
            <a:rect r="r" b="b" t="t" l="l"/>
            <a:pathLst>
              <a:path h="3881605" w="8129016">
                <a:moveTo>
                  <a:pt x="0" y="0"/>
                </a:moveTo>
                <a:lnTo>
                  <a:pt x="8129017" y="0"/>
                </a:lnTo>
                <a:lnTo>
                  <a:pt x="8129017" y="3881605"/>
                </a:lnTo>
                <a:lnTo>
                  <a:pt x="0" y="38816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77683" y="1019175"/>
            <a:ext cx="17116735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10. ¿Cuál es una habilidad sorprendente de las gallinas?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821229" y="4218111"/>
            <a:ext cx="8463608" cy="3489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a) Pueden reconocer más de 100 caras humanas</a:t>
            </a:r>
          </a:p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b) Solo escuchan a otras gallinas 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c) No pueden diferenciar colores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d) Solo viven 2 meses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E6D7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78990" y="2322751"/>
            <a:ext cx="19231009" cy="2258951"/>
            <a:chOff x="0" y="0"/>
            <a:chExt cx="5064957" cy="5949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64957" cy="594950"/>
            </a:xfrm>
            <a:custGeom>
              <a:avLst/>
              <a:gdLst/>
              <a:ahLst/>
              <a:cxnLst/>
              <a:rect r="r" b="b" t="t" l="l"/>
              <a:pathLst>
                <a:path h="594950" w="5064957">
                  <a:moveTo>
                    <a:pt x="0" y="0"/>
                  </a:moveTo>
                  <a:lnTo>
                    <a:pt x="5064957" y="0"/>
                  </a:lnTo>
                  <a:lnTo>
                    <a:pt x="5064957" y="594950"/>
                  </a:lnTo>
                  <a:lnTo>
                    <a:pt x="0" y="59495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64957" cy="6330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6166443" y="4928005"/>
            <a:ext cx="6540144" cy="5358995"/>
          </a:xfrm>
          <a:custGeom>
            <a:avLst/>
            <a:gdLst/>
            <a:ahLst/>
            <a:cxnLst/>
            <a:rect r="r" b="b" t="t" l="l"/>
            <a:pathLst>
              <a:path h="5358995" w="6540144">
                <a:moveTo>
                  <a:pt x="0" y="0"/>
                </a:moveTo>
                <a:lnTo>
                  <a:pt x="6540144" y="0"/>
                </a:lnTo>
                <a:lnTo>
                  <a:pt x="6540144" y="5358995"/>
                </a:lnTo>
                <a:lnTo>
                  <a:pt x="0" y="53589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988763"/>
            <a:ext cx="15723485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Respuesta:</a:t>
            </a: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00748" y="2984548"/>
            <a:ext cx="16179388" cy="830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a) Pueden reconocer más de 100 caras humanas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2658356"/>
            <a:ext cx="19231009" cy="7628644"/>
            <a:chOff x="0" y="0"/>
            <a:chExt cx="5064957" cy="20091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64957" cy="2009190"/>
            </a:xfrm>
            <a:custGeom>
              <a:avLst/>
              <a:gdLst/>
              <a:ahLst/>
              <a:cxnLst/>
              <a:rect r="r" b="b" t="t" l="l"/>
              <a:pathLst>
                <a:path h="2009190" w="5064957">
                  <a:moveTo>
                    <a:pt x="0" y="0"/>
                  </a:moveTo>
                  <a:lnTo>
                    <a:pt x="5064957" y="0"/>
                  </a:lnTo>
                  <a:lnTo>
                    <a:pt x="5064957" y="2009190"/>
                  </a:lnTo>
                  <a:lnTo>
                    <a:pt x="0" y="2009190"/>
                  </a:lnTo>
                  <a:close/>
                </a:path>
              </a:pathLst>
            </a:custGeom>
            <a:solidFill>
              <a:srgbClr val="6E6D7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64957" cy="20472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8311647" y="3666147"/>
            <a:ext cx="9482771" cy="5613063"/>
            <a:chOff x="0" y="0"/>
            <a:chExt cx="2497520" cy="147833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97520" cy="1478337"/>
            </a:xfrm>
            <a:custGeom>
              <a:avLst/>
              <a:gdLst/>
              <a:ahLst/>
              <a:cxnLst/>
              <a:rect r="r" b="b" t="t" l="l"/>
              <a:pathLst>
                <a:path h="1478337" w="2497520">
                  <a:moveTo>
                    <a:pt x="16328" y="0"/>
                  </a:moveTo>
                  <a:lnTo>
                    <a:pt x="2481192" y="0"/>
                  </a:lnTo>
                  <a:cubicBezTo>
                    <a:pt x="2485522" y="0"/>
                    <a:pt x="2489675" y="1720"/>
                    <a:pt x="2492738" y="4782"/>
                  </a:cubicBezTo>
                  <a:cubicBezTo>
                    <a:pt x="2495800" y="7845"/>
                    <a:pt x="2497520" y="11998"/>
                    <a:pt x="2497520" y="16328"/>
                  </a:cubicBezTo>
                  <a:lnTo>
                    <a:pt x="2497520" y="1462009"/>
                  </a:lnTo>
                  <a:cubicBezTo>
                    <a:pt x="2497520" y="1466340"/>
                    <a:pt x="2495800" y="1470493"/>
                    <a:pt x="2492738" y="1473555"/>
                  </a:cubicBezTo>
                  <a:cubicBezTo>
                    <a:pt x="2489675" y="1476617"/>
                    <a:pt x="2485522" y="1478337"/>
                    <a:pt x="2481192" y="1478337"/>
                  </a:cubicBezTo>
                  <a:lnTo>
                    <a:pt x="16328" y="1478337"/>
                  </a:lnTo>
                  <a:cubicBezTo>
                    <a:pt x="7310" y="1478337"/>
                    <a:pt x="0" y="1471027"/>
                    <a:pt x="0" y="1462009"/>
                  </a:cubicBezTo>
                  <a:lnTo>
                    <a:pt x="0" y="16328"/>
                  </a:lnTo>
                  <a:cubicBezTo>
                    <a:pt x="0" y="11998"/>
                    <a:pt x="1720" y="7845"/>
                    <a:pt x="4782" y="4782"/>
                  </a:cubicBezTo>
                  <a:cubicBezTo>
                    <a:pt x="7845" y="1720"/>
                    <a:pt x="11998" y="0"/>
                    <a:pt x="16328" y="0"/>
                  </a:cubicBezTo>
                  <a:close/>
                </a:path>
              </a:pathLst>
            </a:custGeom>
            <a:solidFill>
              <a:srgbClr val="D9D9D9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497520" cy="15164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516587" y="3063655"/>
            <a:ext cx="11242560" cy="7223345"/>
          </a:xfrm>
          <a:custGeom>
            <a:avLst/>
            <a:gdLst/>
            <a:ahLst/>
            <a:cxnLst/>
            <a:rect r="r" b="b" t="t" l="l"/>
            <a:pathLst>
              <a:path h="7223345" w="11242560">
                <a:moveTo>
                  <a:pt x="0" y="0"/>
                </a:moveTo>
                <a:lnTo>
                  <a:pt x="11242560" y="0"/>
                </a:lnTo>
                <a:lnTo>
                  <a:pt x="11242560" y="7223345"/>
                </a:lnTo>
                <a:lnTo>
                  <a:pt x="0" y="72233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847725"/>
            <a:ext cx="16765718" cy="158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11. ¿Qué característica especial tienen los patos que los ayuda a sobrevivir en el agua?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821229" y="4218111"/>
            <a:ext cx="8463608" cy="2784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a) Sus plumas repelen el agua</a:t>
            </a:r>
          </a:p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b) No necesitan respirar bajo el agua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c)  Sus patas crecen continuamente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d) Su pico produce electricidad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E6D7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78990" y="2322751"/>
            <a:ext cx="19231009" cy="2258951"/>
            <a:chOff x="0" y="0"/>
            <a:chExt cx="5064957" cy="5949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64957" cy="594950"/>
            </a:xfrm>
            <a:custGeom>
              <a:avLst/>
              <a:gdLst/>
              <a:ahLst/>
              <a:cxnLst/>
              <a:rect r="r" b="b" t="t" l="l"/>
              <a:pathLst>
                <a:path h="594950" w="5064957">
                  <a:moveTo>
                    <a:pt x="0" y="0"/>
                  </a:moveTo>
                  <a:lnTo>
                    <a:pt x="5064957" y="0"/>
                  </a:lnTo>
                  <a:lnTo>
                    <a:pt x="5064957" y="594950"/>
                  </a:lnTo>
                  <a:lnTo>
                    <a:pt x="0" y="59495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64957" cy="6330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4556707" y="3999929"/>
            <a:ext cx="8036483" cy="6851102"/>
          </a:xfrm>
          <a:custGeom>
            <a:avLst/>
            <a:gdLst/>
            <a:ahLst/>
            <a:cxnLst/>
            <a:rect r="r" b="b" t="t" l="l"/>
            <a:pathLst>
              <a:path h="6851102" w="8036483">
                <a:moveTo>
                  <a:pt x="0" y="0"/>
                </a:moveTo>
                <a:lnTo>
                  <a:pt x="8036484" y="0"/>
                </a:lnTo>
                <a:lnTo>
                  <a:pt x="8036484" y="6851102"/>
                </a:lnTo>
                <a:lnTo>
                  <a:pt x="0" y="68511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988763"/>
            <a:ext cx="15723485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Respuesta:</a:t>
            </a: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00748" y="2984548"/>
            <a:ext cx="16179388" cy="830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a) Sus plumas repelen el agua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2658356"/>
            <a:ext cx="19231009" cy="7628644"/>
            <a:chOff x="0" y="0"/>
            <a:chExt cx="5064957" cy="20091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64957" cy="2009190"/>
            </a:xfrm>
            <a:custGeom>
              <a:avLst/>
              <a:gdLst/>
              <a:ahLst/>
              <a:cxnLst/>
              <a:rect r="r" b="b" t="t" l="l"/>
              <a:pathLst>
                <a:path h="2009190" w="5064957">
                  <a:moveTo>
                    <a:pt x="0" y="0"/>
                  </a:moveTo>
                  <a:lnTo>
                    <a:pt x="5064957" y="0"/>
                  </a:lnTo>
                  <a:lnTo>
                    <a:pt x="5064957" y="2009190"/>
                  </a:lnTo>
                  <a:lnTo>
                    <a:pt x="0" y="2009190"/>
                  </a:lnTo>
                  <a:close/>
                </a:path>
              </a:pathLst>
            </a:custGeom>
            <a:solidFill>
              <a:srgbClr val="6E6D7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64957" cy="20472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8311647" y="3666147"/>
            <a:ext cx="9482771" cy="5613063"/>
            <a:chOff x="0" y="0"/>
            <a:chExt cx="2497520" cy="147833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97520" cy="1478337"/>
            </a:xfrm>
            <a:custGeom>
              <a:avLst/>
              <a:gdLst/>
              <a:ahLst/>
              <a:cxnLst/>
              <a:rect r="r" b="b" t="t" l="l"/>
              <a:pathLst>
                <a:path h="1478337" w="2497520">
                  <a:moveTo>
                    <a:pt x="16328" y="0"/>
                  </a:moveTo>
                  <a:lnTo>
                    <a:pt x="2481192" y="0"/>
                  </a:lnTo>
                  <a:cubicBezTo>
                    <a:pt x="2485522" y="0"/>
                    <a:pt x="2489675" y="1720"/>
                    <a:pt x="2492738" y="4782"/>
                  </a:cubicBezTo>
                  <a:cubicBezTo>
                    <a:pt x="2495800" y="7845"/>
                    <a:pt x="2497520" y="11998"/>
                    <a:pt x="2497520" y="16328"/>
                  </a:cubicBezTo>
                  <a:lnTo>
                    <a:pt x="2497520" y="1462009"/>
                  </a:lnTo>
                  <a:cubicBezTo>
                    <a:pt x="2497520" y="1466340"/>
                    <a:pt x="2495800" y="1470493"/>
                    <a:pt x="2492738" y="1473555"/>
                  </a:cubicBezTo>
                  <a:cubicBezTo>
                    <a:pt x="2489675" y="1476617"/>
                    <a:pt x="2485522" y="1478337"/>
                    <a:pt x="2481192" y="1478337"/>
                  </a:cubicBezTo>
                  <a:lnTo>
                    <a:pt x="16328" y="1478337"/>
                  </a:lnTo>
                  <a:cubicBezTo>
                    <a:pt x="7310" y="1478337"/>
                    <a:pt x="0" y="1471027"/>
                    <a:pt x="0" y="1462009"/>
                  </a:cubicBezTo>
                  <a:lnTo>
                    <a:pt x="0" y="16328"/>
                  </a:lnTo>
                  <a:cubicBezTo>
                    <a:pt x="0" y="11998"/>
                    <a:pt x="1720" y="7845"/>
                    <a:pt x="4782" y="4782"/>
                  </a:cubicBezTo>
                  <a:cubicBezTo>
                    <a:pt x="7845" y="1720"/>
                    <a:pt x="11998" y="0"/>
                    <a:pt x="16328" y="0"/>
                  </a:cubicBezTo>
                  <a:close/>
                </a:path>
              </a:pathLst>
            </a:custGeom>
            <a:solidFill>
              <a:srgbClr val="D9D9D9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497520" cy="15164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8821229" y="4218111"/>
            <a:ext cx="8463608" cy="2784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a) Son excelentes escaladoras</a:t>
            </a:r>
          </a:p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b) Solo comen pasto plano 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c) Pueden volar cortas distancias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d) Tienen veneno en la saliva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303638" y="5275429"/>
            <a:ext cx="8586805" cy="5011571"/>
          </a:xfrm>
          <a:custGeom>
            <a:avLst/>
            <a:gdLst/>
            <a:ahLst/>
            <a:cxnLst/>
            <a:rect r="r" b="b" t="t" l="l"/>
            <a:pathLst>
              <a:path h="5011571" w="8586805">
                <a:moveTo>
                  <a:pt x="0" y="0"/>
                </a:moveTo>
                <a:lnTo>
                  <a:pt x="8586804" y="0"/>
                </a:lnTo>
                <a:lnTo>
                  <a:pt x="8586804" y="5011571"/>
                </a:lnTo>
                <a:lnTo>
                  <a:pt x="0" y="5011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1019175"/>
            <a:ext cx="15723485" cy="158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12. ¿Por qué las cabras son famosas en granjas de montaña?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0" y="9598416"/>
            <a:ext cx="18820391" cy="8229600"/>
          </a:xfrm>
          <a:custGeom>
            <a:avLst/>
            <a:gdLst/>
            <a:ahLst/>
            <a:cxnLst/>
            <a:rect r="r" b="b" t="t" l="l"/>
            <a:pathLst>
              <a:path h="8229600" w="18820391">
                <a:moveTo>
                  <a:pt x="0" y="0"/>
                </a:moveTo>
                <a:lnTo>
                  <a:pt x="18820391" y="0"/>
                </a:lnTo>
                <a:lnTo>
                  <a:pt x="188203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49909" r="0" b="-49909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E6D7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78990" y="2322751"/>
            <a:ext cx="19231009" cy="2258951"/>
            <a:chOff x="0" y="0"/>
            <a:chExt cx="5064957" cy="5949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64957" cy="594950"/>
            </a:xfrm>
            <a:custGeom>
              <a:avLst/>
              <a:gdLst/>
              <a:ahLst/>
              <a:cxnLst/>
              <a:rect r="r" b="b" t="t" l="l"/>
              <a:pathLst>
                <a:path h="594950" w="5064957">
                  <a:moveTo>
                    <a:pt x="0" y="0"/>
                  </a:moveTo>
                  <a:lnTo>
                    <a:pt x="5064957" y="0"/>
                  </a:lnTo>
                  <a:lnTo>
                    <a:pt x="5064957" y="594950"/>
                  </a:lnTo>
                  <a:lnTo>
                    <a:pt x="0" y="59495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64957" cy="6330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5352654" y="4058761"/>
            <a:ext cx="6387938" cy="6228239"/>
          </a:xfrm>
          <a:custGeom>
            <a:avLst/>
            <a:gdLst/>
            <a:ahLst/>
            <a:cxnLst/>
            <a:rect r="r" b="b" t="t" l="l"/>
            <a:pathLst>
              <a:path h="6228239" w="6387938">
                <a:moveTo>
                  <a:pt x="0" y="0"/>
                </a:moveTo>
                <a:lnTo>
                  <a:pt x="6387938" y="0"/>
                </a:lnTo>
                <a:lnTo>
                  <a:pt x="6387938" y="6228239"/>
                </a:lnTo>
                <a:lnTo>
                  <a:pt x="0" y="62282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988763"/>
            <a:ext cx="15723485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Respuesta:</a:t>
            </a: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00748" y="2984548"/>
            <a:ext cx="16179388" cy="830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a) Son excelentes escaladoras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2658356"/>
            <a:ext cx="19231009" cy="7628644"/>
            <a:chOff x="0" y="0"/>
            <a:chExt cx="5064957" cy="20091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64957" cy="2009190"/>
            </a:xfrm>
            <a:custGeom>
              <a:avLst/>
              <a:gdLst/>
              <a:ahLst/>
              <a:cxnLst/>
              <a:rect r="r" b="b" t="t" l="l"/>
              <a:pathLst>
                <a:path h="2009190" w="5064957">
                  <a:moveTo>
                    <a:pt x="0" y="0"/>
                  </a:moveTo>
                  <a:lnTo>
                    <a:pt x="5064957" y="0"/>
                  </a:lnTo>
                  <a:lnTo>
                    <a:pt x="5064957" y="2009190"/>
                  </a:lnTo>
                  <a:lnTo>
                    <a:pt x="0" y="2009190"/>
                  </a:lnTo>
                  <a:close/>
                </a:path>
              </a:pathLst>
            </a:custGeom>
            <a:solidFill>
              <a:srgbClr val="6E6D7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64957" cy="20472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8311647" y="3666147"/>
            <a:ext cx="9482771" cy="5613063"/>
            <a:chOff x="0" y="0"/>
            <a:chExt cx="2497520" cy="147833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97520" cy="1478337"/>
            </a:xfrm>
            <a:custGeom>
              <a:avLst/>
              <a:gdLst/>
              <a:ahLst/>
              <a:cxnLst/>
              <a:rect r="r" b="b" t="t" l="l"/>
              <a:pathLst>
                <a:path h="1478337" w="2497520">
                  <a:moveTo>
                    <a:pt x="16328" y="0"/>
                  </a:moveTo>
                  <a:lnTo>
                    <a:pt x="2481192" y="0"/>
                  </a:lnTo>
                  <a:cubicBezTo>
                    <a:pt x="2485522" y="0"/>
                    <a:pt x="2489675" y="1720"/>
                    <a:pt x="2492738" y="4782"/>
                  </a:cubicBezTo>
                  <a:cubicBezTo>
                    <a:pt x="2495800" y="7845"/>
                    <a:pt x="2497520" y="11998"/>
                    <a:pt x="2497520" y="16328"/>
                  </a:cubicBezTo>
                  <a:lnTo>
                    <a:pt x="2497520" y="1462009"/>
                  </a:lnTo>
                  <a:cubicBezTo>
                    <a:pt x="2497520" y="1466340"/>
                    <a:pt x="2495800" y="1470493"/>
                    <a:pt x="2492738" y="1473555"/>
                  </a:cubicBezTo>
                  <a:cubicBezTo>
                    <a:pt x="2489675" y="1476617"/>
                    <a:pt x="2485522" y="1478337"/>
                    <a:pt x="2481192" y="1478337"/>
                  </a:cubicBezTo>
                  <a:lnTo>
                    <a:pt x="16328" y="1478337"/>
                  </a:lnTo>
                  <a:cubicBezTo>
                    <a:pt x="7310" y="1478337"/>
                    <a:pt x="0" y="1471027"/>
                    <a:pt x="0" y="1462009"/>
                  </a:cubicBezTo>
                  <a:lnTo>
                    <a:pt x="0" y="16328"/>
                  </a:lnTo>
                  <a:cubicBezTo>
                    <a:pt x="0" y="11998"/>
                    <a:pt x="1720" y="7845"/>
                    <a:pt x="4782" y="4782"/>
                  </a:cubicBezTo>
                  <a:cubicBezTo>
                    <a:pt x="7845" y="1720"/>
                    <a:pt x="11998" y="0"/>
                    <a:pt x="16328" y="0"/>
                  </a:cubicBezTo>
                  <a:close/>
                </a:path>
              </a:pathLst>
            </a:custGeom>
            <a:solidFill>
              <a:srgbClr val="D9D9D9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497520" cy="15164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3822680"/>
            <a:ext cx="6507756" cy="6027809"/>
          </a:xfrm>
          <a:custGeom>
            <a:avLst/>
            <a:gdLst/>
            <a:ahLst/>
            <a:cxnLst/>
            <a:rect r="r" b="b" t="t" l="l"/>
            <a:pathLst>
              <a:path h="6027809" w="6507756">
                <a:moveTo>
                  <a:pt x="0" y="0"/>
                </a:moveTo>
                <a:lnTo>
                  <a:pt x="6507756" y="0"/>
                </a:lnTo>
                <a:lnTo>
                  <a:pt x="6507756" y="6027809"/>
                </a:lnTo>
                <a:lnTo>
                  <a:pt x="0" y="6027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1019175"/>
            <a:ext cx="16230600" cy="158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13. ¿Cuál es un hecho interesante sobre la producción de leche en vacas?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821229" y="4218111"/>
            <a:ext cx="8463608" cy="4194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a) Una vaca puede producir hasta 30 litros de leche por día</a:t>
            </a:r>
          </a:p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b) Solo producen leche en invierno 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c) La leche se forma en sus patas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d) Necesitan ver el sol para producir leche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E6D7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78990" y="2322751"/>
            <a:ext cx="19231009" cy="2258951"/>
            <a:chOff x="0" y="0"/>
            <a:chExt cx="5064957" cy="5949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64957" cy="594950"/>
            </a:xfrm>
            <a:custGeom>
              <a:avLst/>
              <a:gdLst/>
              <a:ahLst/>
              <a:cxnLst/>
              <a:rect r="r" b="b" t="t" l="l"/>
              <a:pathLst>
                <a:path h="594950" w="5064957">
                  <a:moveTo>
                    <a:pt x="0" y="0"/>
                  </a:moveTo>
                  <a:lnTo>
                    <a:pt x="5064957" y="0"/>
                  </a:lnTo>
                  <a:lnTo>
                    <a:pt x="5064957" y="594950"/>
                  </a:lnTo>
                  <a:lnTo>
                    <a:pt x="0" y="59495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64957" cy="6330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3601271" y="3452226"/>
            <a:ext cx="10118206" cy="7247165"/>
          </a:xfrm>
          <a:custGeom>
            <a:avLst/>
            <a:gdLst/>
            <a:ahLst/>
            <a:cxnLst/>
            <a:rect r="r" b="b" t="t" l="l"/>
            <a:pathLst>
              <a:path h="7247165" w="10118206">
                <a:moveTo>
                  <a:pt x="0" y="0"/>
                </a:moveTo>
                <a:lnTo>
                  <a:pt x="10118205" y="0"/>
                </a:lnTo>
                <a:lnTo>
                  <a:pt x="10118205" y="7247165"/>
                </a:lnTo>
                <a:lnTo>
                  <a:pt x="0" y="72471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988763"/>
            <a:ext cx="15723485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Respuesta:</a:t>
            </a: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00748" y="2984548"/>
            <a:ext cx="16179388" cy="830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a) Una vaca puede producir hasta 30 litros de leche por día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E6D7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915275" y="2193714"/>
            <a:ext cx="9144000" cy="6608264"/>
            <a:chOff x="0" y="0"/>
            <a:chExt cx="2408296" cy="17404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08296" cy="1740448"/>
            </a:xfrm>
            <a:custGeom>
              <a:avLst/>
              <a:gdLst/>
              <a:ahLst/>
              <a:cxnLst/>
              <a:rect r="r" b="b" t="t" l="l"/>
              <a:pathLst>
                <a:path h="1740448" w="2408296">
                  <a:moveTo>
                    <a:pt x="21167" y="0"/>
                  </a:moveTo>
                  <a:lnTo>
                    <a:pt x="2387129" y="0"/>
                  </a:lnTo>
                  <a:cubicBezTo>
                    <a:pt x="2398820" y="0"/>
                    <a:pt x="2408296" y="9477"/>
                    <a:pt x="2408296" y="21167"/>
                  </a:cubicBezTo>
                  <a:lnTo>
                    <a:pt x="2408296" y="1719281"/>
                  </a:lnTo>
                  <a:cubicBezTo>
                    <a:pt x="2408296" y="1730972"/>
                    <a:pt x="2398820" y="1740448"/>
                    <a:pt x="2387129" y="1740448"/>
                  </a:cubicBezTo>
                  <a:lnTo>
                    <a:pt x="21167" y="1740448"/>
                  </a:lnTo>
                  <a:cubicBezTo>
                    <a:pt x="9477" y="1740448"/>
                    <a:pt x="0" y="1730972"/>
                    <a:pt x="0" y="1719281"/>
                  </a:cubicBezTo>
                  <a:lnTo>
                    <a:pt x="0" y="21167"/>
                  </a:lnTo>
                  <a:cubicBezTo>
                    <a:pt x="0" y="9477"/>
                    <a:pt x="9477" y="0"/>
                    <a:pt x="21167" y="0"/>
                  </a:cubicBezTo>
                  <a:close/>
                </a:path>
              </a:pathLst>
            </a:custGeom>
            <a:solidFill>
              <a:srgbClr val="D9D9D9"/>
            </a:solidFill>
            <a:ln w="952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408296" cy="17785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8407296" y="2954655"/>
            <a:ext cx="8219607" cy="5160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906780" indent="-453390" lvl="1">
              <a:lnSpc>
                <a:spcPts val="5880"/>
              </a:lnSpc>
              <a:buAutoNum type="arabicPeriod" startAt="1"/>
            </a:pPr>
            <a:r>
              <a:rPr lang="en-US" sz="42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Formar equipos de 4 personas.</a:t>
            </a:r>
          </a:p>
          <a:p>
            <a:pPr algn="l" marL="906780" indent="-453390" lvl="1">
              <a:lnSpc>
                <a:spcPts val="5880"/>
              </a:lnSpc>
              <a:buAutoNum type="arabicPeriod" startAt="1"/>
            </a:pPr>
            <a:r>
              <a:rPr lang="en-US" sz="42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Un representante de cada grupo podra levantar la mano y dar la respuesta.</a:t>
            </a:r>
          </a:p>
          <a:p>
            <a:pPr algn="l" marL="906780" indent="-453390" lvl="1">
              <a:lnSpc>
                <a:spcPts val="5880"/>
              </a:lnSpc>
              <a:buAutoNum type="arabicPeriod" startAt="1"/>
            </a:pPr>
            <a:r>
              <a:rPr lang="en-US" sz="42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NO GRITAR LA RESPUESTA, caso contrario se anulara la respuesta del grupo.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455228" y="3710940"/>
            <a:ext cx="6952068" cy="8478132"/>
          </a:xfrm>
          <a:custGeom>
            <a:avLst/>
            <a:gdLst/>
            <a:ahLst/>
            <a:cxnLst/>
            <a:rect r="r" b="b" t="t" l="l"/>
            <a:pathLst>
              <a:path h="8478132" w="6952068">
                <a:moveTo>
                  <a:pt x="0" y="0"/>
                </a:moveTo>
                <a:lnTo>
                  <a:pt x="6952068" y="0"/>
                </a:lnTo>
                <a:lnTo>
                  <a:pt x="6952068" y="8478131"/>
                </a:lnTo>
                <a:lnTo>
                  <a:pt x="0" y="84781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282258" y="368935"/>
            <a:ext cx="15723485" cy="1510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Reglas del juego: 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2658356"/>
            <a:ext cx="19231009" cy="7628644"/>
            <a:chOff x="0" y="0"/>
            <a:chExt cx="5064957" cy="20091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64957" cy="2009190"/>
            </a:xfrm>
            <a:custGeom>
              <a:avLst/>
              <a:gdLst/>
              <a:ahLst/>
              <a:cxnLst/>
              <a:rect r="r" b="b" t="t" l="l"/>
              <a:pathLst>
                <a:path h="2009190" w="5064957">
                  <a:moveTo>
                    <a:pt x="0" y="0"/>
                  </a:moveTo>
                  <a:lnTo>
                    <a:pt x="5064957" y="0"/>
                  </a:lnTo>
                  <a:lnTo>
                    <a:pt x="5064957" y="2009190"/>
                  </a:lnTo>
                  <a:lnTo>
                    <a:pt x="0" y="2009190"/>
                  </a:lnTo>
                  <a:close/>
                </a:path>
              </a:pathLst>
            </a:custGeom>
            <a:solidFill>
              <a:srgbClr val="6E6D7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64957" cy="20472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8311647" y="3666147"/>
            <a:ext cx="9482771" cy="5613063"/>
            <a:chOff x="0" y="0"/>
            <a:chExt cx="2497520" cy="147833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97520" cy="1478337"/>
            </a:xfrm>
            <a:custGeom>
              <a:avLst/>
              <a:gdLst/>
              <a:ahLst/>
              <a:cxnLst/>
              <a:rect r="r" b="b" t="t" l="l"/>
              <a:pathLst>
                <a:path h="1478337" w="2497520">
                  <a:moveTo>
                    <a:pt x="16328" y="0"/>
                  </a:moveTo>
                  <a:lnTo>
                    <a:pt x="2481192" y="0"/>
                  </a:lnTo>
                  <a:cubicBezTo>
                    <a:pt x="2485522" y="0"/>
                    <a:pt x="2489675" y="1720"/>
                    <a:pt x="2492738" y="4782"/>
                  </a:cubicBezTo>
                  <a:cubicBezTo>
                    <a:pt x="2495800" y="7845"/>
                    <a:pt x="2497520" y="11998"/>
                    <a:pt x="2497520" y="16328"/>
                  </a:cubicBezTo>
                  <a:lnTo>
                    <a:pt x="2497520" y="1462009"/>
                  </a:lnTo>
                  <a:cubicBezTo>
                    <a:pt x="2497520" y="1466340"/>
                    <a:pt x="2495800" y="1470493"/>
                    <a:pt x="2492738" y="1473555"/>
                  </a:cubicBezTo>
                  <a:cubicBezTo>
                    <a:pt x="2489675" y="1476617"/>
                    <a:pt x="2485522" y="1478337"/>
                    <a:pt x="2481192" y="1478337"/>
                  </a:cubicBezTo>
                  <a:lnTo>
                    <a:pt x="16328" y="1478337"/>
                  </a:lnTo>
                  <a:cubicBezTo>
                    <a:pt x="7310" y="1478337"/>
                    <a:pt x="0" y="1471027"/>
                    <a:pt x="0" y="1462009"/>
                  </a:cubicBezTo>
                  <a:lnTo>
                    <a:pt x="0" y="16328"/>
                  </a:lnTo>
                  <a:cubicBezTo>
                    <a:pt x="0" y="11998"/>
                    <a:pt x="1720" y="7845"/>
                    <a:pt x="4782" y="4782"/>
                  </a:cubicBezTo>
                  <a:cubicBezTo>
                    <a:pt x="7845" y="1720"/>
                    <a:pt x="11998" y="0"/>
                    <a:pt x="16328" y="0"/>
                  </a:cubicBezTo>
                  <a:close/>
                </a:path>
              </a:pathLst>
            </a:custGeom>
            <a:solidFill>
              <a:srgbClr val="D9D9D9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497520" cy="15164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751232" y="4928005"/>
            <a:ext cx="7315200" cy="3338391"/>
          </a:xfrm>
          <a:custGeom>
            <a:avLst/>
            <a:gdLst/>
            <a:ahLst/>
            <a:cxnLst/>
            <a:rect r="r" b="b" t="t" l="l"/>
            <a:pathLst>
              <a:path h="3338391" w="7315200">
                <a:moveTo>
                  <a:pt x="0" y="0"/>
                </a:moveTo>
                <a:lnTo>
                  <a:pt x="7315200" y="0"/>
                </a:lnTo>
                <a:lnTo>
                  <a:pt x="7315200" y="3338391"/>
                </a:lnTo>
                <a:lnTo>
                  <a:pt x="0" y="33383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1019175"/>
            <a:ext cx="16495723" cy="158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14. ¿Cuál es un hecho curioso sobre las tortugas de granja?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821229" y="4218111"/>
            <a:ext cx="8463608" cy="2784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a) Pueden vivir más de 50 años</a:t>
            </a:r>
          </a:p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b) Pueden correr muy rápido 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c) Tienen piel suave 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d) Nunca comen vegetales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E6D7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78990" y="2322751"/>
            <a:ext cx="19231009" cy="2258951"/>
            <a:chOff x="0" y="0"/>
            <a:chExt cx="5064957" cy="5949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64957" cy="594950"/>
            </a:xfrm>
            <a:custGeom>
              <a:avLst/>
              <a:gdLst/>
              <a:ahLst/>
              <a:cxnLst/>
              <a:rect r="r" b="b" t="t" l="l"/>
              <a:pathLst>
                <a:path h="594950" w="5064957">
                  <a:moveTo>
                    <a:pt x="0" y="0"/>
                  </a:moveTo>
                  <a:lnTo>
                    <a:pt x="5064957" y="0"/>
                  </a:lnTo>
                  <a:lnTo>
                    <a:pt x="5064957" y="594950"/>
                  </a:lnTo>
                  <a:lnTo>
                    <a:pt x="0" y="59495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64957" cy="6330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616001" y="7296291"/>
            <a:ext cx="19396801" cy="10287000"/>
          </a:xfrm>
          <a:custGeom>
            <a:avLst/>
            <a:gdLst/>
            <a:ahLst/>
            <a:cxnLst/>
            <a:rect r="r" b="b" t="t" l="l"/>
            <a:pathLst>
              <a:path h="10287000" w="19396801">
                <a:moveTo>
                  <a:pt x="0" y="0"/>
                </a:moveTo>
                <a:lnTo>
                  <a:pt x="19396802" y="0"/>
                </a:lnTo>
                <a:lnTo>
                  <a:pt x="193968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526" t="0" r="-8809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215211" y="4305583"/>
            <a:ext cx="10290610" cy="5981417"/>
          </a:xfrm>
          <a:custGeom>
            <a:avLst/>
            <a:gdLst/>
            <a:ahLst/>
            <a:cxnLst/>
            <a:rect r="r" b="b" t="t" l="l"/>
            <a:pathLst>
              <a:path h="5981417" w="10290610">
                <a:moveTo>
                  <a:pt x="0" y="0"/>
                </a:moveTo>
                <a:lnTo>
                  <a:pt x="10290610" y="0"/>
                </a:lnTo>
                <a:lnTo>
                  <a:pt x="10290610" y="5981417"/>
                </a:lnTo>
                <a:lnTo>
                  <a:pt x="0" y="59814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988763"/>
            <a:ext cx="15723485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Respuesta:</a:t>
            </a: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00748" y="2984548"/>
            <a:ext cx="16179388" cy="830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a) Pueden vivir más de 50 años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2658356"/>
            <a:ext cx="19231009" cy="7628644"/>
            <a:chOff x="0" y="0"/>
            <a:chExt cx="5064957" cy="20091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64957" cy="2009190"/>
            </a:xfrm>
            <a:custGeom>
              <a:avLst/>
              <a:gdLst/>
              <a:ahLst/>
              <a:cxnLst/>
              <a:rect r="r" b="b" t="t" l="l"/>
              <a:pathLst>
                <a:path h="2009190" w="5064957">
                  <a:moveTo>
                    <a:pt x="0" y="0"/>
                  </a:moveTo>
                  <a:lnTo>
                    <a:pt x="5064957" y="0"/>
                  </a:lnTo>
                  <a:lnTo>
                    <a:pt x="5064957" y="2009190"/>
                  </a:lnTo>
                  <a:lnTo>
                    <a:pt x="0" y="2009190"/>
                  </a:lnTo>
                  <a:close/>
                </a:path>
              </a:pathLst>
            </a:custGeom>
            <a:solidFill>
              <a:srgbClr val="6E6D7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64957" cy="20472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8311647" y="3666147"/>
            <a:ext cx="9482771" cy="5613063"/>
            <a:chOff x="0" y="0"/>
            <a:chExt cx="2497520" cy="147833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97520" cy="1478337"/>
            </a:xfrm>
            <a:custGeom>
              <a:avLst/>
              <a:gdLst/>
              <a:ahLst/>
              <a:cxnLst/>
              <a:rect r="r" b="b" t="t" l="l"/>
              <a:pathLst>
                <a:path h="1478337" w="2497520">
                  <a:moveTo>
                    <a:pt x="16328" y="0"/>
                  </a:moveTo>
                  <a:lnTo>
                    <a:pt x="2481192" y="0"/>
                  </a:lnTo>
                  <a:cubicBezTo>
                    <a:pt x="2485522" y="0"/>
                    <a:pt x="2489675" y="1720"/>
                    <a:pt x="2492738" y="4782"/>
                  </a:cubicBezTo>
                  <a:cubicBezTo>
                    <a:pt x="2495800" y="7845"/>
                    <a:pt x="2497520" y="11998"/>
                    <a:pt x="2497520" y="16328"/>
                  </a:cubicBezTo>
                  <a:lnTo>
                    <a:pt x="2497520" y="1462009"/>
                  </a:lnTo>
                  <a:cubicBezTo>
                    <a:pt x="2497520" y="1466340"/>
                    <a:pt x="2495800" y="1470493"/>
                    <a:pt x="2492738" y="1473555"/>
                  </a:cubicBezTo>
                  <a:cubicBezTo>
                    <a:pt x="2489675" y="1476617"/>
                    <a:pt x="2485522" y="1478337"/>
                    <a:pt x="2481192" y="1478337"/>
                  </a:cubicBezTo>
                  <a:lnTo>
                    <a:pt x="16328" y="1478337"/>
                  </a:lnTo>
                  <a:cubicBezTo>
                    <a:pt x="7310" y="1478337"/>
                    <a:pt x="0" y="1471027"/>
                    <a:pt x="0" y="1462009"/>
                  </a:cubicBezTo>
                  <a:lnTo>
                    <a:pt x="0" y="16328"/>
                  </a:lnTo>
                  <a:cubicBezTo>
                    <a:pt x="0" y="11998"/>
                    <a:pt x="1720" y="7845"/>
                    <a:pt x="4782" y="4782"/>
                  </a:cubicBezTo>
                  <a:cubicBezTo>
                    <a:pt x="7845" y="1720"/>
                    <a:pt x="11998" y="0"/>
                    <a:pt x="16328" y="0"/>
                  </a:cubicBezTo>
                  <a:close/>
                </a:path>
              </a:pathLst>
            </a:custGeom>
            <a:solidFill>
              <a:srgbClr val="D9D9D9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497520" cy="15164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422524" y="2607310"/>
            <a:ext cx="7889123" cy="7583420"/>
          </a:xfrm>
          <a:custGeom>
            <a:avLst/>
            <a:gdLst/>
            <a:ahLst/>
            <a:cxnLst/>
            <a:rect r="r" b="b" t="t" l="l"/>
            <a:pathLst>
              <a:path h="7583420" w="7889123">
                <a:moveTo>
                  <a:pt x="0" y="0"/>
                </a:moveTo>
                <a:lnTo>
                  <a:pt x="7889123" y="0"/>
                </a:lnTo>
                <a:lnTo>
                  <a:pt x="7889123" y="7583419"/>
                </a:lnTo>
                <a:lnTo>
                  <a:pt x="0" y="75834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1019175"/>
            <a:ext cx="16495723" cy="158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15. ¿Cuál de estas afirmaciones sobre los conejos es cierta?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821229" y="4694678"/>
            <a:ext cx="8703194" cy="3489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a) Pueden tener varias camadas al año</a:t>
            </a:r>
          </a:p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b) Solo ponen un conejo por año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c) Construir nidos de ramas como aves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d) No pueden moverse rápido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E6D7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78990" y="2322751"/>
            <a:ext cx="19231009" cy="2258951"/>
            <a:chOff x="0" y="0"/>
            <a:chExt cx="5064957" cy="5949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64957" cy="594950"/>
            </a:xfrm>
            <a:custGeom>
              <a:avLst/>
              <a:gdLst/>
              <a:ahLst/>
              <a:cxnLst/>
              <a:rect r="r" b="b" t="t" l="l"/>
              <a:pathLst>
                <a:path h="594950" w="5064957">
                  <a:moveTo>
                    <a:pt x="0" y="0"/>
                  </a:moveTo>
                  <a:lnTo>
                    <a:pt x="5064957" y="0"/>
                  </a:lnTo>
                  <a:lnTo>
                    <a:pt x="5064957" y="594950"/>
                  </a:lnTo>
                  <a:lnTo>
                    <a:pt x="0" y="59495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64957" cy="6330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5572560" y="3971867"/>
            <a:ext cx="6809196" cy="6153811"/>
          </a:xfrm>
          <a:custGeom>
            <a:avLst/>
            <a:gdLst/>
            <a:ahLst/>
            <a:cxnLst/>
            <a:rect r="r" b="b" t="t" l="l"/>
            <a:pathLst>
              <a:path h="6153811" w="6809196">
                <a:moveTo>
                  <a:pt x="0" y="0"/>
                </a:moveTo>
                <a:lnTo>
                  <a:pt x="6809196" y="0"/>
                </a:lnTo>
                <a:lnTo>
                  <a:pt x="6809196" y="6153811"/>
                </a:lnTo>
                <a:lnTo>
                  <a:pt x="0" y="61538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988763"/>
            <a:ext cx="15723485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Respuesta:</a:t>
            </a: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00748" y="2984548"/>
            <a:ext cx="16179388" cy="830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a) Pueden tener varias camadas al año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>
  <p:cSld>
    <p:bg>
      <p:bgPr>
        <a:solidFill>
          <a:srgbClr val="6E6D7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136500" y="3305899"/>
            <a:ext cx="6081965" cy="4025307"/>
            <a:chOff x="0" y="0"/>
            <a:chExt cx="1601835" cy="106016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01834" cy="1060163"/>
            </a:xfrm>
            <a:custGeom>
              <a:avLst/>
              <a:gdLst/>
              <a:ahLst/>
              <a:cxnLst/>
              <a:rect r="r" b="b" t="t" l="l"/>
              <a:pathLst>
                <a:path h="1060163" w="1601834">
                  <a:moveTo>
                    <a:pt x="25459" y="0"/>
                  </a:moveTo>
                  <a:lnTo>
                    <a:pt x="1576376" y="0"/>
                  </a:lnTo>
                  <a:cubicBezTo>
                    <a:pt x="1583128" y="0"/>
                    <a:pt x="1589603" y="2682"/>
                    <a:pt x="1594378" y="7457"/>
                  </a:cubicBezTo>
                  <a:cubicBezTo>
                    <a:pt x="1599152" y="12231"/>
                    <a:pt x="1601834" y="18707"/>
                    <a:pt x="1601834" y="25459"/>
                  </a:cubicBezTo>
                  <a:lnTo>
                    <a:pt x="1601834" y="1034704"/>
                  </a:lnTo>
                  <a:cubicBezTo>
                    <a:pt x="1601834" y="1048765"/>
                    <a:pt x="1590436" y="1060163"/>
                    <a:pt x="1576376" y="1060163"/>
                  </a:cubicBezTo>
                  <a:lnTo>
                    <a:pt x="25459" y="1060163"/>
                  </a:lnTo>
                  <a:cubicBezTo>
                    <a:pt x="18707" y="1060163"/>
                    <a:pt x="12231" y="1057481"/>
                    <a:pt x="7457" y="1052706"/>
                  </a:cubicBezTo>
                  <a:cubicBezTo>
                    <a:pt x="2682" y="1047932"/>
                    <a:pt x="0" y="1041456"/>
                    <a:pt x="0" y="1034704"/>
                  </a:cubicBezTo>
                  <a:lnTo>
                    <a:pt x="0" y="25459"/>
                  </a:lnTo>
                  <a:cubicBezTo>
                    <a:pt x="0" y="18707"/>
                    <a:pt x="2682" y="12231"/>
                    <a:pt x="7457" y="7457"/>
                  </a:cubicBezTo>
                  <a:cubicBezTo>
                    <a:pt x="12231" y="2682"/>
                    <a:pt x="18707" y="0"/>
                    <a:pt x="25459" y="0"/>
                  </a:cubicBezTo>
                  <a:close/>
                </a:path>
              </a:pathLst>
            </a:custGeom>
            <a:solidFill>
              <a:srgbClr val="D9D9D9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601835" cy="10982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346239" y="2698166"/>
            <a:ext cx="6081965" cy="1009521"/>
            <a:chOff x="0" y="0"/>
            <a:chExt cx="1601835" cy="26588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601834" cy="265882"/>
            </a:xfrm>
            <a:custGeom>
              <a:avLst/>
              <a:gdLst/>
              <a:ahLst/>
              <a:cxnLst/>
              <a:rect r="r" b="b" t="t" l="l"/>
              <a:pathLst>
                <a:path h="265882" w="1601834">
                  <a:moveTo>
                    <a:pt x="25459" y="0"/>
                  </a:moveTo>
                  <a:lnTo>
                    <a:pt x="1576376" y="0"/>
                  </a:lnTo>
                  <a:cubicBezTo>
                    <a:pt x="1583128" y="0"/>
                    <a:pt x="1589603" y="2682"/>
                    <a:pt x="1594378" y="7457"/>
                  </a:cubicBezTo>
                  <a:cubicBezTo>
                    <a:pt x="1599152" y="12231"/>
                    <a:pt x="1601834" y="18707"/>
                    <a:pt x="1601834" y="25459"/>
                  </a:cubicBezTo>
                  <a:lnTo>
                    <a:pt x="1601834" y="240423"/>
                  </a:lnTo>
                  <a:cubicBezTo>
                    <a:pt x="1601834" y="254484"/>
                    <a:pt x="1590436" y="265882"/>
                    <a:pt x="1576376" y="265882"/>
                  </a:cubicBezTo>
                  <a:lnTo>
                    <a:pt x="25459" y="265882"/>
                  </a:lnTo>
                  <a:cubicBezTo>
                    <a:pt x="11398" y="265882"/>
                    <a:pt x="0" y="254484"/>
                    <a:pt x="0" y="240423"/>
                  </a:cubicBezTo>
                  <a:lnTo>
                    <a:pt x="0" y="25459"/>
                  </a:lnTo>
                  <a:cubicBezTo>
                    <a:pt x="0" y="18707"/>
                    <a:pt x="2682" y="12231"/>
                    <a:pt x="7457" y="7457"/>
                  </a:cubicBezTo>
                  <a:cubicBezTo>
                    <a:pt x="12231" y="2682"/>
                    <a:pt x="18707" y="0"/>
                    <a:pt x="25459" y="0"/>
                  </a:cubicBezTo>
                  <a:close/>
                </a:path>
              </a:pathLst>
            </a:custGeom>
            <a:solidFill>
              <a:srgbClr val="D9D9D9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601835" cy="30398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9622464" y="2876322"/>
            <a:ext cx="5212136" cy="5639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4613"/>
              </a:lnSpc>
              <a:spcBef>
                <a:spcPct val="0"/>
              </a:spcBef>
            </a:pPr>
            <a:r>
              <a:rPr lang="en-US" sz="3295" strike="noStrike" u="none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desenfoque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9346239" y="3843156"/>
            <a:ext cx="6081965" cy="1009521"/>
            <a:chOff x="0" y="0"/>
            <a:chExt cx="1601835" cy="26588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601834" cy="265882"/>
            </a:xfrm>
            <a:custGeom>
              <a:avLst/>
              <a:gdLst/>
              <a:ahLst/>
              <a:cxnLst/>
              <a:rect r="r" b="b" t="t" l="l"/>
              <a:pathLst>
                <a:path h="265882" w="1601834">
                  <a:moveTo>
                    <a:pt x="25459" y="0"/>
                  </a:moveTo>
                  <a:lnTo>
                    <a:pt x="1576376" y="0"/>
                  </a:lnTo>
                  <a:cubicBezTo>
                    <a:pt x="1583128" y="0"/>
                    <a:pt x="1589603" y="2682"/>
                    <a:pt x="1594378" y="7457"/>
                  </a:cubicBezTo>
                  <a:cubicBezTo>
                    <a:pt x="1599152" y="12231"/>
                    <a:pt x="1601834" y="18707"/>
                    <a:pt x="1601834" y="25459"/>
                  </a:cubicBezTo>
                  <a:lnTo>
                    <a:pt x="1601834" y="240423"/>
                  </a:lnTo>
                  <a:cubicBezTo>
                    <a:pt x="1601834" y="254484"/>
                    <a:pt x="1590436" y="265882"/>
                    <a:pt x="1576376" y="265882"/>
                  </a:cubicBezTo>
                  <a:lnTo>
                    <a:pt x="25459" y="265882"/>
                  </a:lnTo>
                  <a:cubicBezTo>
                    <a:pt x="11398" y="265882"/>
                    <a:pt x="0" y="254484"/>
                    <a:pt x="0" y="240423"/>
                  </a:cubicBezTo>
                  <a:lnTo>
                    <a:pt x="0" y="25459"/>
                  </a:lnTo>
                  <a:cubicBezTo>
                    <a:pt x="0" y="18707"/>
                    <a:pt x="2682" y="12231"/>
                    <a:pt x="7457" y="7457"/>
                  </a:cubicBezTo>
                  <a:cubicBezTo>
                    <a:pt x="12231" y="2682"/>
                    <a:pt x="18707" y="0"/>
                    <a:pt x="25459" y="0"/>
                  </a:cubicBezTo>
                  <a:close/>
                </a:path>
              </a:pathLst>
            </a:custGeom>
            <a:solidFill>
              <a:srgbClr val="D9D9D9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1601835" cy="30398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9622464" y="4012487"/>
            <a:ext cx="5212136" cy="5639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4613"/>
              </a:lnSpc>
              <a:spcBef>
                <a:spcPct val="0"/>
              </a:spcBef>
            </a:pPr>
            <a:r>
              <a:rPr lang="en-US" sz="3295" strike="noStrike" u="none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confeti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9346239" y="4988147"/>
            <a:ext cx="6081965" cy="1009521"/>
            <a:chOff x="0" y="0"/>
            <a:chExt cx="1601835" cy="26588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601834" cy="265882"/>
            </a:xfrm>
            <a:custGeom>
              <a:avLst/>
              <a:gdLst/>
              <a:ahLst/>
              <a:cxnLst/>
              <a:rect r="r" b="b" t="t" l="l"/>
              <a:pathLst>
                <a:path h="265882" w="1601834">
                  <a:moveTo>
                    <a:pt x="25459" y="0"/>
                  </a:moveTo>
                  <a:lnTo>
                    <a:pt x="1576376" y="0"/>
                  </a:lnTo>
                  <a:cubicBezTo>
                    <a:pt x="1583128" y="0"/>
                    <a:pt x="1589603" y="2682"/>
                    <a:pt x="1594378" y="7457"/>
                  </a:cubicBezTo>
                  <a:cubicBezTo>
                    <a:pt x="1599152" y="12231"/>
                    <a:pt x="1601834" y="18707"/>
                    <a:pt x="1601834" y="25459"/>
                  </a:cubicBezTo>
                  <a:lnTo>
                    <a:pt x="1601834" y="240423"/>
                  </a:lnTo>
                  <a:cubicBezTo>
                    <a:pt x="1601834" y="254484"/>
                    <a:pt x="1590436" y="265882"/>
                    <a:pt x="1576376" y="265882"/>
                  </a:cubicBezTo>
                  <a:lnTo>
                    <a:pt x="25459" y="265882"/>
                  </a:lnTo>
                  <a:cubicBezTo>
                    <a:pt x="11398" y="265882"/>
                    <a:pt x="0" y="254484"/>
                    <a:pt x="0" y="240423"/>
                  </a:cubicBezTo>
                  <a:lnTo>
                    <a:pt x="0" y="25459"/>
                  </a:lnTo>
                  <a:cubicBezTo>
                    <a:pt x="0" y="18707"/>
                    <a:pt x="2682" y="12231"/>
                    <a:pt x="7457" y="7457"/>
                  </a:cubicBezTo>
                  <a:cubicBezTo>
                    <a:pt x="12231" y="2682"/>
                    <a:pt x="18707" y="0"/>
                    <a:pt x="25459" y="0"/>
                  </a:cubicBezTo>
                  <a:close/>
                </a:path>
              </a:pathLst>
            </a:custGeom>
            <a:solidFill>
              <a:srgbClr val="D9D9D9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1601835" cy="30398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9622464" y="5145363"/>
            <a:ext cx="5522477" cy="5639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4613"/>
              </a:lnSpc>
              <a:spcBef>
                <a:spcPct val="0"/>
              </a:spcBef>
            </a:pPr>
            <a:r>
              <a:rPr lang="en-US" sz="3295" strike="noStrike" u="none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redoble de tambores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9346239" y="6133137"/>
            <a:ext cx="6081965" cy="1009521"/>
            <a:chOff x="0" y="0"/>
            <a:chExt cx="1601835" cy="26588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601834" cy="265882"/>
            </a:xfrm>
            <a:custGeom>
              <a:avLst/>
              <a:gdLst/>
              <a:ahLst/>
              <a:cxnLst/>
              <a:rect r="r" b="b" t="t" l="l"/>
              <a:pathLst>
                <a:path h="265882" w="1601834">
                  <a:moveTo>
                    <a:pt x="25459" y="0"/>
                  </a:moveTo>
                  <a:lnTo>
                    <a:pt x="1576376" y="0"/>
                  </a:lnTo>
                  <a:cubicBezTo>
                    <a:pt x="1583128" y="0"/>
                    <a:pt x="1589603" y="2682"/>
                    <a:pt x="1594378" y="7457"/>
                  </a:cubicBezTo>
                  <a:cubicBezTo>
                    <a:pt x="1599152" y="12231"/>
                    <a:pt x="1601834" y="18707"/>
                    <a:pt x="1601834" y="25459"/>
                  </a:cubicBezTo>
                  <a:lnTo>
                    <a:pt x="1601834" y="240423"/>
                  </a:lnTo>
                  <a:cubicBezTo>
                    <a:pt x="1601834" y="254484"/>
                    <a:pt x="1590436" y="265882"/>
                    <a:pt x="1576376" y="265882"/>
                  </a:cubicBezTo>
                  <a:lnTo>
                    <a:pt x="25459" y="265882"/>
                  </a:lnTo>
                  <a:cubicBezTo>
                    <a:pt x="11398" y="265882"/>
                    <a:pt x="0" y="254484"/>
                    <a:pt x="0" y="240423"/>
                  </a:cubicBezTo>
                  <a:lnTo>
                    <a:pt x="0" y="25459"/>
                  </a:lnTo>
                  <a:cubicBezTo>
                    <a:pt x="0" y="18707"/>
                    <a:pt x="2682" y="12231"/>
                    <a:pt x="7457" y="7457"/>
                  </a:cubicBezTo>
                  <a:cubicBezTo>
                    <a:pt x="12231" y="2682"/>
                    <a:pt x="18707" y="0"/>
                    <a:pt x="25459" y="0"/>
                  </a:cubicBezTo>
                  <a:close/>
                </a:path>
              </a:pathLst>
            </a:custGeom>
            <a:solidFill>
              <a:srgbClr val="D9D9D9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1601835" cy="30398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9622464" y="6292942"/>
            <a:ext cx="5212136" cy="5639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4613"/>
              </a:lnSpc>
              <a:spcBef>
                <a:spcPct val="0"/>
              </a:spcBef>
            </a:pPr>
            <a:r>
              <a:rPr lang="en-US" sz="3295" strike="noStrike" u="none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burbujas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623318" y="3869669"/>
            <a:ext cx="732446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19"/>
              </a:lnSpc>
              <a:spcBef>
                <a:spcPct val="0"/>
              </a:spcBef>
            </a:pPr>
            <a:r>
              <a:rPr lang="en-US" b="true" sz="4800" strike="noStrike" u="none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8613793" y="5034754"/>
            <a:ext cx="732446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19"/>
              </a:lnSpc>
              <a:spcBef>
                <a:spcPct val="0"/>
              </a:spcBef>
            </a:pPr>
            <a:r>
              <a:rPr lang="en-US" b="true" sz="4800" strike="noStrike" u="none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8613793" y="6151084"/>
            <a:ext cx="732446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19"/>
              </a:lnSpc>
              <a:spcBef>
                <a:spcPct val="0"/>
              </a:spcBef>
            </a:pPr>
            <a:r>
              <a:rPr lang="en-US" b="true" sz="4800" strike="noStrike" u="none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613793" y="7267414"/>
            <a:ext cx="732446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19"/>
              </a:lnSpc>
              <a:spcBef>
                <a:spcPct val="0"/>
              </a:spcBef>
            </a:pPr>
            <a:r>
              <a:rPr lang="en-US" b="true" sz="4800" strike="noStrike" u="none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613793" y="8469726"/>
            <a:ext cx="732446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19"/>
              </a:lnSpc>
              <a:spcBef>
                <a:spcPct val="0"/>
              </a:spcBef>
            </a:pPr>
            <a:r>
              <a:rPr lang="en-US" b="true" sz="4800" strike="noStrike" u="none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2642356" y="3841168"/>
            <a:ext cx="5070253" cy="2888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4613"/>
              </a:lnSpc>
              <a:spcBef>
                <a:spcPct val="0"/>
              </a:spcBef>
            </a:pPr>
            <a:r>
              <a:rPr lang="en-US" sz="3295" strike="noStrike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Comandos que puedes utilizar para lucirte en tu presentación. (No olvides eliminar esta página antes de presentar)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9346239" y="7278127"/>
            <a:ext cx="6081965" cy="1009521"/>
            <a:chOff x="0" y="0"/>
            <a:chExt cx="1601835" cy="265882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1601834" cy="265882"/>
            </a:xfrm>
            <a:custGeom>
              <a:avLst/>
              <a:gdLst/>
              <a:ahLst/>
              <a:cxnLst/>
              <a:rect r="r" b="b" t="t" l="l"/>
              <a:pathLst>
                <a:path h="265882" w="1601834">
                  <a:moveTo>
                    <a:pt x="25459" y="0"/>
                  </a:moveTo>
                  <a:lnTo>
                    <a:pt x="1576376" y="0"/>
                  </a:lnTo>
                  <a:cubicBezTo>
                    <a:pt x="1583128" y="0"/>
                    <a:pt x="1589603" y="2682"/>
                    <a:pt x="1594378" y="7457"/>
                  </a:cubicBezTo>
                  <a:cubicBezTo>
                    <a:pt x="1599152" y="12231"/>
                    <a:pt x="1601834" y="18707"/>
                    <a:pt x="1601834" y="25459"/>
                  </a:cubicBezTo>
                  <a:lnTo>
                    <a:pt x="1601834" y="240423"/>
                  </a:lnTo>
                  <a:cubicBezTo>
                    <a:pt x="1601834" y="254484"/>
                    <a:pt x="1590436" y="265882"/>
                    <a:pt x="1576376" y="265882"/>
                  </a:cubicBezTo>
                  <a:lnTo>
                    <a:pt x="25459" y="265882"/>
                  </a:lnTo>
                  <a:cubicBezTo>
                    <a:pt x="11398" y="265882"/>
                    <a:pt x="0" y="254484"/>
                    <a:pt x="0" y="240423"/>
                  </a:cubicBezTo>
                  <a:lnTo>
                    <a:pt x="0" y="25459"/>
                  </a:lnTo>
                  <a:cubicBezTo>
                    <a:pt x="0" y="18707"/>
                    <a:pt x="2682" y="12231"/>
                    <a:pt x="7457" y="7457"/>
                  </a:cubicBezTo>
                  <a:cubicBezTo>
                    <a:pt x="12231" y="2682"/>
                    <a:pt x="18707" y="0"/>
                    <a:pt x="25459" y="0"/>
                  </a:cubicBezTo>
                  <a:close/>
                </a:path>
              </a:pathLst>
            </a:custGeom>
            <a:solidFill>
              <a:srgbClr val="D9D9D9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9" id="29"/>
            <p:cNvSpPr txBox="true"/>
            <p:nvPr/>
          </p:nvSpPr>
          <p:spPr>
            <a:xfrm>
              <a:off x="0" y="-38100"/>
              <a:ext cx="1601835" cy="30398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30" id="30"/>
          <p:cNvSpPr txBox="true"/>
          <p:nvPr/>
        </p:nvSpPr>
        <p:spPr>
          <a:xfrm rot="0">
            <a:off x="9622464" y="7429282"/>
            <a:ext cx="5212136" cy="5639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4613"/>
              </a:lnSpc>
              <a:spcBef>
                <a:spcPct val="0"/>
              </a:spcBef>
            </a:pPr>
            <a:r>
              <a:rPr lang="en-US" sz="3295" strike="noStrike" u="none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silencio</a:t>
            </a:r>
          </a:p>
        </p:txBody>
      </p:sp>
      <p:grpSp>
        <p:nvGrpSpPr>
          <p:cNvPr name="Group 31" id="31"/>
          <p:cNvGrpSpPr/>
          <p:nvPr/>
        </p:nvGrpSpPr>
        <p:grpSpPr>
          <a:xfrm rot="0">
            <a:off x="9346239" y="8423118"/>
            <a:ext cx="6081965" cy="1009521"/>
            <a:chOff x="0" y="0"/>
            <a:chExt cx="1601835" cy="265882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1601834" cy="265882"/>
            </a:xfrm>
            <a:custGeom>
              <a:avLst/>
              <a:gdLst/>
              <a:ahLst/>
              <a:cxnLst/>
              <a:rect r="r" b="b" t="t" l="l"/>
              <a:pathLst>
                <a:path h="265882" w="1601834">
                  <a:moveTo>
                    <a:pt x="25459" y="0"/>
                  </a:moveTo>
                  <a:lnTo>
                    <a:pt x="1576376" y="0"/>
                  </a:lnTo>
                  <a:cubicBezTo>
                    <a:pt x="1583128" y="0"/>
                    <a:pt x="1589603" y="2682"/>
                    <a:pt x="1594378" y="7457"/>
                  </a:cubicBezTo>
                  <a:cubicBezTo>
                    <a:pt x="1599152" y="12231"/>
                    <a:pt x="1601834" y="18707"/>
                    <a:pt x="1601834" y="25459"/>
                  </a:cubicBezTo>
                  <a:lnTo>
                    <a:pt x="1601834" y="240423"/>
                  </a:lnTo>
                  <a:cubicBezTo>
                    <a:pt x="1601834" y="254484"/>
                    <a:pt x="1590436" y="265882"/>
                    <a:pt x="1576376" y="265882"/>
                  </a:cubicBezTo>
                  <a:lnTo>
                    <a:pt x="25459" y="265882"/>
                  </a:lnTo>
                  <a:cubicBezTo>
                    <a:pt x="11398" y="265882"/>
                    <a:pt x="0" y="254484"/>
                    <a:pt x="0" y="240423"/>
                  </a:cubicBezTo>
                  <a:lnTo>
                    <a:pt x="0" y="25459"/>
                  </a:lnTo>
                  <a:cubicBezTo>
                    <a:pt x="0" y="18707"/>
                    <a:pt x="2682" y="12231"/>
                    <a:pt x="7457" y="7457"/>
                  </a:cubicBezTo>
                  <a:cubicBezTo>
                    <a:pt x="12231" y="2682"/>
                    <a:pt x="18707" y="0"/>
                    <a:pt x="25459" y="0"/>
                  </a:cubicBezTo>
                  <a:close/>
                </a:path>
              </a:pathLst>
            </a:custGeom>
            <a:solidFill>
              <a:srgbClr val="D9D9D9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33" id="33"/>
            <p:cNvSpPr txBox="true"/>
            <p:nvPr/>
          </p:nvSpPr>
          <p:spPr>
            <a:xfrm>
              <a:off x="0" y="-38100"/>
              <a:ext cx="1601835" cy="30398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9622464" y="8592448"/>
            <a:ext cx="6687645" cy="5639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4613"/>
              </a:lnSpc>
              <a:spcBef>
                <a:spcPct val="0"/>
              </a:spcBef>
            </a:pPr>
            <a:r>
              <a:rPr lang="en-US" sz="3295" strike="noStrike" u="none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abrir y cerrar telón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8613793" y="2819172"/>
            <a:ext cx="732446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19"/>
              </a:lnSpc>
              <a:spcBef>
                <a:spcPct val="0"/>
              </a:spcBef>
            </a:pPr>
            <a:r>
              <a:rPr lang="en-US" b="true" sz="4800" strike="noStrike" u="none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241697" y="857250"/>
            <a:ext cx="14295795" cy="1542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51"/>
              </a:lnSpc>
            </a:pPr>
            <a:r>
              <a:rPr lang="en-US" sz="9036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Atajo de teclas: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2658356"/>
            <a:ext cx="19231009" cy="7628644"/>
            <a:chOff x="0" y="0"/>
            <a:chExt cx="5064957" cy="20091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64957" cy="2009190"/>
            </a:xfrm>
            <a:custGeom>
              <a:avLst/>
              <a:gdLst/>
              <a:ahLst/>
              <a:cxnLst/>
              <a:rect r="r" b="b" t="t" l="l"/>
              <a:pathLst>
                <a:path h="2009190" w="5064957">
                  <a:moveTo>
                    <a:pt x="0" y="0"/>
                  </a:moveTo>
                  <a:lnTo>
                    <a:pt x="5064957" y="0"/>
                  </a:lnTo>
                  <a:lnTo>
                    <a:pt x="5064957" y="2009190"/>
                  </a:lnTo>
                  <a:lnTo>
                    <a:pt x="0" y="2009190"/>
                  </a:lnTo>
                  <a:close/>
                </a:path>
              </a:pathLst>
            </a:custGeom>
            <a:solidFill>
              <a:srgbClr val="6E6D7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64957" cy="20472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true" flipV="false" rot="0">
            <a:off x="408748" y="2971298"/>
            <a:ext cx="6782369" cy="7659759"/>
          </a:xfrm>
          <a:custGeom>
            <a:avLst/>
            <a:gdLst/>
            <a:ahLst/>
            <a:cxnLst/>
            <a:rect r="r" b="b" t="t" l="l"/>
            <a:pathLst>
              <a:path h="7659759" w="6782369">
                <a:moveTo>
                  <a:pt x="6782368" y="0"/>
                </a:moveTo>
                <a:lnTo>
                  <a:pt x="0" y="0"/>
                </a:lnTo>
                <a:lnTo>
                  <a:pt x="0" y="7659759"/>
                </a:lnTo>
                <a:lnTo>
                  <a:pt x="6782368" y="7659759"/>
                </a:lnTo>
                <a:lnTo>
                  <a:pt x="6782368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7015822" y="4371546"/>
            <a:ext cx="10243478" cy="3443175"/>
            <a:chOff x="0" y="0"/>
            <a:chExt cx="2697871" cy="90684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697871" cy="906845"/>
            </a:xfrm>
            <a:custGeom>
              <a:avLst/>
              <a:gdLst/>
              <a:ahLst/>
              <a:cxnLst/>
              <a:rect r="r" b="b" t="t" l="l"/>
              <a:pathLst>
                <a:path h="906845" w="2697871">
                  <a:moveTo>
                    <a:pt x="15116" y="0"/>
                  </a:moveTo>
                  <a:lnTo>
                    <a:pt x="2682755" y="0"/>
                  </a:lnTo>
                  <a:cubicBezTo>
                    <a:pt x="2686764" y="0"/>
                    <a:pt x="2690608" y="1593"/>
                    <a:pt x="2693443" y="4427"/>
                  </a:cubicBezTo>
                  <a:cubicBezTo>
                    <a:pt x="2696278" y="7262"/>
                    <a:pt x="2697871" y="11107"/>
                    <a:pt x="2697871" y="15116"/>
                  </a:cubicBezTo>
                  <a:lnTo>
                    <a:pt x="2697871" y="891729"/>
                  </a:lnTo>
                  <a:cubicBezTo>
                    <a:pt x="2697871" y="895738"/>
                    <a:pt x="2696278" y="899582"/>
                    <a:pt x="2693443" y="902417"/>
                  </a:cubicBezTo>
                  <a:cubicBezTo>
                    <a:pt x="2690608" y="905252"/>
                    <a:pt x="2686764" y="906845"/>
                    <a:pt x="2682755" y="906845"/>
                  </a:cubicBezTo>
                  <a:lnTo>
                    <a:pt x="15116" y="906845"/>
                  </a:lnTo>
                  <a:cubicBezTo>
                    <a:pt x="11107" y="906845"/>
                    <a:pt x="7262" y="905252"/>
                    <a:pt x="4427" y="902417"/>
                  </a:cubicBezTo>
                  <a:cubicBezTo>
                    <a:pt x="1593" y="899582"/>
                    <a:pt x="0" y="895738"/>
                    <a:pt x="0" y="891729"/>
                  </a:cubicBezTo>
                  <a:lnTo>
                    <a:pt x="0" y="15116"/>
                  </a:lnTo>
                  <a:cubicBezTo>
                    <a:pt x="0" y="11107"/>
                    <a:pt x="1593" y="7262"/>
                    <a:pt x="4427" y="4427"/>
                  </a:cubicBezTo>
                  <a:cubicBezTo>
                    <a:pt x="7262" y="1593"/>
                    <a:pt x="11107" y="0"/>
                    <a:pt x="15116" y="0"/>
                  </a:cubicBezTo>
                  <a:close/>
                </a:path>
              </a:pathLst>
            </a:custGeom>
            <a:solidFill>
              <a:srgbClr val="D9D9D9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2697871" cy="9449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3407784" y="3484378"/>
            <a:ext cx="3851516" cy="3893996"/>
          </a:xfrm>
          <a:custGeom>
            <a:avLst/>
            <a:gdLst/>
            <a:ahLst/>
            <a:cxnLst/>
            <a:rect r="r" b="b" t="t" l="l"/>
            <a:pathLst>
              <a:path h="3893996" w="3851516">
                <a:moveTo>
                  <a:pt x="0" y="0"/>
                </a:moveTo>
                <a:lnTo>
                  <a:pt x="3851516" y="0"/>
                </a:lnTo>
                <a:lnTo>
                  <a:pt x="3851516" y="3893996"/>
                </a:lnTo>
                <a:lnTo>
                  <a:pt x="0" y="38939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282691" y="4741219"/>
            <a:ext cx="5655325" cy="2784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a)  Vitami</a:t>
            </a: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na C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b) Vitamina A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c) Vitamina D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d) Vitamina B12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1019175"/>
            <a:ext cx="15723485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93141" indent="-496571" lvl="1">
              <a:lnSpc>
                <a:spcPts val="6440"/>
              </a:lnSpc>
              <a:buAutoNum type="arabicPeriod" startAt="1"/>
            </a:pP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¿Qué vitamina es abundante en la zanahoria?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E6D7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78990" y="2434619"/>
            <a:ext cx="19231009" cy="2012840"/>
            <a:chOff x="0" y="0"/>
            <a:chExt cx="5064957" cy="53013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64957" cy="530131"/>
            </a:xfrm>
            <a:custGeom>
              <a:avLst/>
              <a:gdLst/>
              <a:ahLst/>
              <a:cxnLst/>
              <a:rect r="r" b="b" t="t" l="l"/>
              <a:pathLst>
                <a:path h="530131" w="5064957">
                  <a:moveTo>
                    <a:pt x="0" y="0"/>
                  </a:moveTo>
                  <a:lnTo>
                    <a:pt x="5064957" y="0"/>
                  </a:lnTo>
                  <a:lnTo>
                    <a:pt x="5064957" y="530131"/>
                  </a:lnTo>
                  <a:lnTo>
                    <a:pt x="0" y="530131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64957" cy="5682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7289605" y="210890"/>
            <a:ext cx="4293819" cy="4447459"/>
          </a:xfrm>
          <a:custGeom>
            <a:avLst/>
            <a:gdLst/>
            <a:ahLst/>
            <a:cxnLst/>
            <a:rect r="r" b="b" t="t" l="l"/>
            <a:pathLst>
              <a:path h="4447459" w="4293819">
                <a:moveTo>
                  <a:pt x="0" y="0"/>
                </a:moveTo>
                <a:lnTo>
                  <a:pt x="4293820" y="0"/>
                </a:lnTo>
                <a:lnTo>
                  <a:pt x="4293820" y="4447459"/>
                </a:lnTo>
                <a:lnTo>
                  <a:pt x="0" y="44474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262703" y="4447459"/>
            <a:ext cx="3418705" cy="5733678"/>
          </a:xfrm>
          <a:custGeom>
            <a:avLst/>
            <a:gdLst/>
            <a:ahLst/>
            <a:cxnLst/>
            <a:rect r="r" b="b" t="t" l="l"/>
            <a:pathLst>
              <a:path h="5733678" w="3418705">
                <a:moveTo>
                  <a:pt x="0" y="0"/>
                </a:moveTo>
                <a:lnTo>
                  <a:pt x="3418706" y="0"/>
                </a:lnTo>
                <a:lnTo>
                  <a:pt x="3418706" y="5733678"/>
                </a:lnTo>
                <a:lnTo>
                  <a:pt x="0" y="57336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77" t="0" r="-1677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627773" y="2278757"/>
            <a:ext cx="2198627" cy="8008243"/>
          </a:xfrm>
          <a:custGeom>
            <a:avLst/>
            <a:gdLst/>
            <a:ahLst/>
            <a:cxnLst/>
            <a:rect r="r" b="b" t="t" l="l"/>
            <a:pathLst>
              <a:path h="8008243" w="2198627">
                <a:moveTo>
                  <a:pt x="0" y="0"/>
                </a:moveTo>
                <a:lnTo>
                  <a:pt x="2198626" y="0"/>
                </a:lnTo>
                <a:lnTo>
                  <a:pt x="2198626" y="8008243"/>
                </a:lnTo>
                <a:lnTo>
                  <a:pt x="0" y="80082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28700" y="988763"/>
            <a:ext cx="15723485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Respuesta:</a:t>
            </a: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178990" y="2973362"/>
            <a:ext cx="10675453" cy="830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b) Vitamina A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2658356"/>
            <a:ext cx="19231009" cy="7628644"/>
            <a:chOff x="0" y="0"/>
            <a:chExt cx="5064957" cy="20091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64957" cy="2009190"/>
            </a:xfrm>
            <a:custGeom>
              <a:avLst/>
              <a:gdLst/>
              <a:ahLst/>
              <a:cxnLst/>
              <a:rect r="r" b="b" t="t" l="l"/>
              <a:pathLst>
                <a:path h="2009190" w="5064957">
                  <a:moveTo>
                    <a:pt x="0" y="0"/>
                  </a:moveTo>
                  <a:lnTo>
                    <a:pt x="5064957" y="0"/>
                  </a:lnTo>
                  <a:lnTo>
                    <a:pt x="5064957" y="2009190"/>
                  </a:lnTo>
                  <a:lnTo>
                    <a:pt x="0" y="2009190"/>
                  </a:lnTo>
                  <a:close/>
                </a:path>
              </a:pathLst>
            </a:custGeom>
            <a:solidFill>
              <a:srgbClr val="6E6D7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64957" cy="20472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527443" y="3421912"/>
            <a:ext cx="9482771" cy="4365810"/>
            <a:chOff x="0" y="0"/>
            <a:chExt cx="2497520" cy="114984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97520" cy="1149843"/>
            </a:xfrm>
            <a:custGeom>
              <a:avLst/>
              <a:gdLst/>
              <a:ahLst/>
              <a:cxnLst/>
              <a:rect r="r" b="b" t="t" l="l"/>
              <a:pathLst>
                <a:path h="1149843" w="2497520">
                  <a:moveTo>
                    <a:pt x="16328" y="0"/>
                  </a:moveTo>
                  <a:lnTo>
                    <a:pt x="2481192" y="0"/>
                  </a:lnTo>
                  <a:cubicBezTo>
                    <a:pt x="2485522" y="0"/>
                    <a:pt x="2489675" y="1720"/>
                    <a:pt x="2492738" y="4782"/>
                  </a:cubicBezTo>
                  <a:cubicBezTo>
                    <a:pt x="2495800" y="7845"/>
                    <a:pt x="2497520" y="11998"/>
                    <a:pt x="2497520" y="16328"/>
                  </a:cubicBezTo>
                  <a:lnTo>
                    <a:pt x="2497520" y="1133515"/>
                  </a:lnTo>
                  <a:cubicBezTo>
                    <a:pt x="2497520" y="1137845"/>
                    <a:pt x="2495800" y="1141998"/>
                    <a:pt x="2492738" y="1145061"/>
                  </a:cubicBezTo>
                  <a:cubicBezTo>
                    <a:pt x="2489675" y="1148123"/>
                    <a:pt x="2485522" y="1149843"/>
                    <a:pt x="2481192" y="1149843"/>
                  </a:cubicBezTo>
                  <a:lnTo>
                    <a:pt x="16328" y="1149843"/>
                  </a:lnTo>
                  <a:cubicBezTo>
                    <a:pt x="11998" y="1149843"/>
                    <a:pt x="7845" y="1148123"/>
                    <a:pt x="4782" y="1145061"/>
                  </a:cubicBezTo>
                  <a:cubicBezTo>
                    <a:pt x="1720" y="1141998"/>
                    <a:pt x="0" y="1137845"/>
                    <a:pt x="0" y="1133515"/>
                  </a:cubicBezTo>
                  <a:lnTo>
                    <a:pt x="0" y="16328"/>
                  </a:lnTo>
                  <a:cubicBezTo>
                    <a:pt x="0" y="11998"/>
                    <a:pt x="1720" y="7845"/>
                    <a:pt x="4782" y="4782"/>
                  </a:cubicBezTo>
                  <a:cubicBezTo>
                    <a:pt x="7845" y="1720"/>
                    <a:pt x="11998" y="0"/>
                    <a:pt x="16328" y="0"/>
                  </a:cubicBezTo>
                  <a:close/>
                </a:path>
              </a:pathLst>
            </a:custGeom>
            <a:solidFill>
              <a:srgbClr val="D9D9D9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497520" cy="11879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1150529" y="3284754"/>
            <a:ext cx="6108771" cy="7449721"/>
          </a:xfrm>
          <a:custGeom>
            <a:avLst/>
            <a:gdLst/>
            <a:ahLst/>
            <a:cxnLst/>
            <a:rect r="r" b="b" t="t" l="l"/>
            <a:pathLst>
              <a:path h="7449721" w="6108771">
                <a:moveTo>
                  <a:pt x="0" y="0"/>
                </a:moveTo>
                <a:lnTo>
                  <a:pt x="6108771" y="0"/>
                </a:lnTo>
                <a:lnTo>
                  <a:pt x="6108771" y="7449720"/>
                </a:lnTo>
                <a:lnTo>
                  <a:pt x="0" y="7449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121347" y="3284754"/>
            <a:ext cx="4022653" cy="4444921"/>
          </a:xfrm>
          <a:custGeom>
            <a:avLst/>
            <a:gdLst/>
            <a:ahLst/>
            <a:cxnLst/>
            <a:rect r="r" b="b" t="t" l="l"/>
            <a:pathLst>
              <a:path h="4444921" w="4022653">
                <a:moveTo>
                  <a:pt x="0" y="0"/>
                </a:moveTo>
                <a:lnTo>
                  <a:pt x="4022653" y="0"/>
                </a:lnTo>
                <a:lnTo>
                  <a:pt x="4022653" y="4444920"/>
                </a:lnTo>
                <a:lnTo>
                  <a:pt x="0" y="44449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239965" y="3919527"/>
            <a:ext cx="8057728" cy="2784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a) Manzana</a:t>
            </a:r>
          </a:p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b) Frutilla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c) Uva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d) Pera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1019175"/>
            <a:ext cx="15723485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2. ¿Qué fruta tiene más vitamina C que la naranja?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E6D7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78990" y="2434619"/>
            <a:ext cx="19231009" cy="2012840"/>
            <a:chOff x="0" y="0"/>
            <a:chExt cx="5064957" cy="53013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64957" cy="530131"/>
            </a:xfrm>
            <a:custGeom>
              <a:avLst/>
              <a:gdLst/>
              <a:ahLst/>
              <a:cxnLst/>
              <a:rect r="r" b="b" t="t" l="l"/>
              <a:pathLst>
                <a:path h="530131" w="5064957">
                  <a:moveTo>
                    <a:pt x="0" y="0"/>
                  </a:moveTo>
                  <a:lnTo>
                    <a:pt x="5064957" y="0"/>
                  </a:lnTo>
                  <a:lnTo>
                    <a:pt x="5064957" y="530131"/>
                  </a:lnTo>
                  <a:lnTo>
                    <a:pt x="0" y="530131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64957" cy="5682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true" flipV="false" rot="0">
            <a:off x="6373512" y="4265997"/>
            <a:ext cx="5540975" cy="7238804"/>
          </a:xfrm>
          <a:custGeom>
            <a:avLst/>
            <a:gdLst/>
            <a:ahLst/>
            <a:cxnLst/>
            <a:rect r="r" b="b" t="t" l="l"/>
            <a:pathLst>
              <a:path h="7238804" w="5540975">
                <a:moveTo>
                  <a:pt x="5540976" y="0"/>
                </a:moveTo>
                <a:lnTo>
                  <a:pt x="0" y="0"/>
                </a:lnTo>
                <a:lnTo>
                  <a:pt x="0" y="7238804"/>
                </a:lnTo>
                <a:lnTo>
                  <a:pt x="5540976" y="7238804"/>
                </a:lnTo>
                <a:lnTo>
                  <a:pt x="5540976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812288">
            <a:off x="11914488" y="2144489"/>
            <a:ext cx="3780885" cy="2845116"/>
          </a:xfrm>
          <a:custGeom>
            <a:avLst/>
            <a:gdLst/>
            <a:ahLst/>
            <a:cxnLst/>
            <a:rect r="r" b="b" t="t" l="l"/>
            <a:pathLst>
              <a:path h="2845116" w="3780885">
                <a:moveTo>
                  <a:pt x="0" y="0"/>
                </a:moveTo>
                <a:lnTo>
                  <a:pt x="3780885" y="0"/>
                </a:lnTo>
                <a:lnTo>
                  <a:pt x="3780885" y="2845116"/>
                </a:lnTo>
                <a:lnTo>
                  <a:pt x="0" y="28451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28700" y="5761909"/>
            <a:ext cx="4553602" cy="4114800"/>
          </a:xfrm>
          <a:custGeom>
            <a:avLst/>
            <a:gdLst/>
            <a:ahLst/>
            <a:cxnLst/>
            <a:rect r="r" b="b" t="t" l="l"/>
            <a:pathLst>
              <a:path h="4114800" w="4553602">
                <a:moveTo>
                  <a:pt x="0" y="0"/>
                </a:moveTo>
                <a:lnTo>
                  <a:pt x="4553602" y="0"/>
                </a:lnTo>
                <a:lnTo>
                  <a:pt x="45536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28700" y="988763"/>
            <a:ext cx="15723485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Respuesta:</a:t>
            </a: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23472" y="2973362"/>
            <a:ext cx="15396308" cy="830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b) Frutilla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2658356"/>
            <a:ext cx="19231009" cy="7628644"/>
            <a:chOff x="0" y="0"/>
            <a:chExt cx="5064957" cy="20091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64957" cy="2009190"/>
            </a:xfrm>
            <a:custGeom>
              <a:avLst/>
              <a:gdLst/>
              <a:ahLst/>
              <a:cxnLst/>
              <a:rect r="r" b="b" t="t" l="l"/>
              <a:pathLst>
                <a:path h="2009190" w="5064957">
                  <a:moveTo>
                    <a:pt x="0" y="0"/>
                  </a:moveTo>
                  <a:lnTo>
                    <a:pt x="5064957" y="0"/>
                  </a:lnTo>
                  <a:lnTo>
                    <a:pt x="5064957" y="2009190"/>
                  </a:lnTo>
                  <a:lnTo>
                    <a:pt x="0" y="2009190"/>
                  </a:lnTo>
                  <a:close/>
                </a:path>
              </a:pathLst>
            </a:custGeom>
            <a:solidFill>
              <a:srgbClr val="6E6D7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64957" cy="20472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6678365" y="4109381"/>
            <a:ext cx="9482771" cy="4365810"/>
            <a:chOff x="0" y="0"/>
            <a:chExt cx="2497520" cy="114984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97520" cy="1149843"/>
            </a:xfrm>
            <a:custGeom>
              <a:avLst/>
              <a:gdLst/>
              <a:ahLst/>
              <a:cxnLst/>
              <a:rect r="r" b="b" t="t" l="l"/>
              <a:pathLst>
                <a:path h="1149843" w="2497520">
                  <a:moveTo>
                    <a:pt x="16328" y="0"/>
                  </a:moveTo>
                  <a:lnTo>
                    <a:pt x="2481192" y="0"/>
                  </a:lnTo>
                  <a:cubicBezTo>
                    <a:pt x="2485522" y="0"/>
                    <a:pt x="2489675" y="1720"/>
                    <a:pt x="2492738" y="4782"/>
                  </a:cubicBezTo>
                  <a:cubicBezTo>
                    <a:pt x="2495800" y="7845"/>
                    <a:pt x="2497520" y="11998"/>
                    <a:pt x="2497520" y="16328"/>
                  </a:cubicBezTo>
                  <a:lnTo>
                    <a:pt x="2497520" y="1133515"/>
                  </a:lnTo>
                  <a:cubicBezTo>
                    <a:pt x="2497520" y="1137845"/>
                    <a:pt x="2495800" y="1141998"/>
                    <a:pt x="2492738" y="1145061"/>
                  </a:cubicBezTo>
                  <a:cubicBezTo>
                    <a:pt x="2489675" y="1148123"/>
                    <a:pt x="2485522" y="1149843"/>
                    <a:pt x="2481192" y="1149843"/>
                  </a:cubicBezTo>
                  <a:lnTo>
                    <a:pt x="16328" y="1149843"/>
                  </a:lnTo>
                  <a:cubicBezTo>
                    <a:pt x="11998" y="1149843"/>
                    <a:pt x="7845" y="1148123"/>
                    <a:pt x="4782" y="1145061"/>
                  </a:cubicBezTo>
                  <a:cubicBezTo>
                    <a:pt x="1720" y="1141998"/>
                    <a:pt x="0" y="1137845"/>
                    <a:pt x="0" y="1133515"/>
                  </a:cubicBezTo>
                  <a:lnTo>
                    <a:pt x="0" y="16328"/>
                  </a:lnTo>
                  <a:cubicBezTo>
                    <a:pt x="0" y="11998"/>
                    <a:pt x="1720" y="7845"/>
                    <a:pt x="4782" y="4782"/>
                  </a:cubicBezTo>
                  <a:cubicBezTo>
                    <a:pt x="7845" y="1720"/>
                    <a:pt x="11998" y="0"/>
                    <a:pt x="16328" y="0"/>
                  </a:cubicBezTo>
                  <a:close/>
                </a:path>
              </a:pathLst>
            </a:custGeom>
            <a:solidFill>
              <a:srgbClr val="D9D9D9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497520" cy="11879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028700" y="1019175"/>
            <a:ext cx="15723485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3. ¿Qué parte del brócoli se puede comer?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793586" y="3411279"/>
            <a:ext cx="5637489" cy="7278448"/>
          </a:xfrm>
          <a:custGeom>
            <a:avLst/>
            <a:gdLst/>
            <a:ahLst/>
            <a:cxnLst/>
            <a:rect r="r" b="b" t="t" l="l"/>
            <a:pathLst>
              <a:path h="7278448" w="5637489">
                <a:moveTo>
                  <a:pt x="0" y="0"/>
                </a:moveTo>
                <a:lnTo>
                  <a:pt x="5637490" y="0"/>
                </a:lnTo>
                <a:lnTo>
                  <a:pt x="5637490" y="7278448"/>
                </a:lnTo>
                <a:lnTo>
                  <a:pt x="0" y="72784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245202" y="4244202"/>
            <a:ext cx="6042798" cy="6042798"/>
          </a:xfrm>
          <a:custGeom>
            <a:avLst/>
            <a:gdLst/>
            <a:ahLst/>
            <a:cxnLst/>
            <a:rect r="r" b="b" t="t" l="l"/>
            <a:pathLst>
              <a:path h="6042798" w="6042798">
                <a:moveTo>
                  <a:pt x="0" y="0"/>
                </a:moveTo>
                <a:lnTo>
                  <a:pt x="6042798" y="0"/>
                </a:lnTo>
                <a:lnTo>
                  <a:pt x="6042798" y="6042798"/>
                </a:lnTo>
                <a:lnTo>
                  <a:pt x="0" y="6042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7371144" y="4994981"/>
            <a:ext cx="5374656" cy="2784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a) Solo las flores</a:t>
            </a:r>
          </a:p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b) Solo el tallo </a:t>
            </a:r>
          </a:p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c) Todo el brócoli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d)Ninguna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E6D7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78990" y="2434619"/>
            <a:ext cx="19231009" cy="2012840"/>
            <a:chOff x="0" y="0"/>
            <a:chExt cx="5064957" cy="53013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64957" cy="530131"/>
            </a:xfrm>
            <a:custGeom>
              <a:avLst/>
              <a:gdLst/>
              <a:ahLst/>
              <a:cxnLst/>
              <a:rect r="r" b="b" t="t" l="l"/>
              <a:pathLst>
                <a:path h="530131" w="5064957">
                  <a:moveTo>
                    <a:pt x="0" y="0"/>
                  </a:moveTo>
                  <a:lnTo>
                    <a:pt x="5064957" y="0"/>
                  </a:lnTo>
                  <a:lnTo>
                    <a:pt x="5064957" y="530131"/>
                  </a:lnTo>
                  <a:lnTo>
                    <a:pt x="0" y="530131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64957" cy="5682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2600166" y="848180"/>
            <a:ext cx="4659134" cy="3109972"/>
          </a:xfrm>
          <a:custGeom>
            <a:avLst/>
            <a:gdLst/>
            <a:ahLst/>
            <a:cxnLst/>
            <a:rect r="r" b="b" t="t" l="l"/>
            <a:pathLst>
              <a:path h="3109972" w="4659134">
                <a:moveTo>
                  <a:pt x="0" y="0"/>
                </a:moveTo>
                <a:lnTo>
                  <a:pt x="4659134" y="0"/>
                </a:lnTo>
                <a:lnTo>
                  <a:pt x="4659134" y="3109972"/>
                </a:lnTo>
                <a:lnTo>
                  <a:pt x="0" y="3109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092846" y="3958152"/>
            <a:ext cx="8057561" cy="6328848"/>
          </a:xfrm>
          <a:custGeom>
            <a:avLst/>
            <a:gdLst/>
            <a:ahLst/>
            <a:cxnLst/>
            <a:rect r="r" b="b" t="t" l="l"/>
            <a:pathLst>
              <a:path h="6328848" w="8057561">
                <a:moveTo>
                  <a:pt x="0" y="0"/>
                </a:moveTo>
                <a:lnTo>
                  <a:pt x="8057561" y="0"/>
                </a:lnTo>
                <a:lnTo>
                  <a:pt x="8057561" y="6328848"/>
                </a:lnTo>
                <a:lnTo>
                  <a:pt x="0" y="632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988763"/>
            <a:ext cx="15723485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Respuesta:</a:t>
            </a:r>
            <a:r>
              <a:rPr lang="en-US" sz="4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423472" y="2973362"/>
            <a:ext cx="15396308" cy="830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c) Todo el brócoli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DAG19yBzTYo</dc:identifier>
  <dcterms:modified xsi:type="dcterms:W3CDTF">2011-08-01T06:04:30Z</dcterms:modified>
  <cp:revision>1</cp:revision>
  <dc:title>Presentación Quiz Texto de Divulgación Científica Creativo Gris </dc:title>
</cp:coreProperties>
</file>