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x="18288000" cy="10287000"/>
  <p:notesSz cx="6858000" cy="9144000"/>
  <p:embeddedFontLst>
    <p:embeddedFont>
      <p:font typeface="Inter Medium" charset="1" panose="02000503000000020004"/>
      <p:regular r:id="rId26"/>
    </p:embeddedFont>
    <p:embeddedFont>
      <p:font typeface="Bricolage Grotesque Bold" charset="1" panose="020B0605040402000204"/>
      <p:regular r:id="rId27"/>
    </p:embeddedFont>
    <p:embeddedFont>
      <p:font typeface="Inter Bold" charset="1" panose="020B0802030000000004"/>
      <p:regular r:id="rId28"/>
    </p:embeddedFont>
    <p:embeddedFont>
      <p:font typeface="Baloo" charset="1" panose="03080902040302020200"/>
      <p:regular r:id="rId29"/>
    </p:embeddedFont>
    <p:embeddedFont>
      <p:font typeface="Inter" charset="1" panose="020B0502030000000004"/>
      <p:regular r:id="rId30"/>
    </p:embeddedFont>
    <p:embeddedFont>
      <p:font typeface="Bree Serif" charset="1" panose="02000503040000020004"/>
      <p:regular r:id="rId31"/>
    </p:embeddedFont>
    <p:embeddedFont>
      <p:font typeface="Roboto" charset="1" panose="02000000000000000000"/>
      <p:regular r:id="rId32"/>
    </p:embeddedFont>
    <p:embeddedFont>
      <p:font typeface="Inter Bold Italics" charset="1" panose="020B0802030000000004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jpe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9.png" Type="http://schemas.openxmlformats.org/officeDocument/2006/relationships/image"/><Relationship Id="rId3" Target="../media/image70.svg" Type="http://schemas.openxmlformats.org/officeDocument/2006/relationships/image"/><Relationship Id="rId4" Target="../media/image71.png" Type="http://schemas.openxmlformats.org/officeDocument/2006/relationships/image"/><Relationship Id="rId5" Target="../media/image72.svg" Type="http://schemas.openxmlformats.org/officeDocument/2006/relationships/image"/><Relationship Id="rId6" Target="../media/image73.png" Type="http://schemas.openxmlformats.org/officeDocument/2006/relationships/image"/><Relationship Id="rId7" Target="../media/image74.svg" Type="http://schemas.openxmlformats.org/officeDocument/2006/relationships/image"/><Relationship Id="rId8" Target="../media/image75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6.png" Type="http://schemas.openxmlformats.org/officeDocument/2006/relationships/image"/><Relationship Id="rId3" Target="../media/image77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8.png" Type="http://schemas.openxmlformats.org/officeDocument/2006/relationships/image"/><Relationship Id="rId3" Target="../media/image79.svg" Type="http://schemas.openxmlformats.org/officeDocument/2006/relationships/image"/><Relationship Id="rId4" Target="../media/image80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1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2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3.png" Type="http://schemas.openxmlformats.org/officeDocument/2006/relationships/image"/><Relationship Id="rId3" Target="../media/image84.png" Type="http://schemas.openxmlformats.org/officeDocument/2006/relationships/image"/><Relationship Id="rId4" Target="../media/image85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9.png" Type="http://schemas.openxmlformats.org/officeDocument/2006/relationships/image"/><Relationship Id="rId11" Target="../media/image50.svg" Type="http://schemas.openxmlformats.org/officeDocument/2006/relationships/image"/><Relationship Id="rId12" Target="../media/image88.png" Type="http://schemas.openxmlformats.org/officeDocument/2006/relationships/image"/><Relationship Id="rId13" Target="../media/image89.svg" Type="http://schemas.openxmlformats.org/officeDocument/2006/relationships/image"/><Relationship Id="rId14" Target="../media/image90.png" Type="http://schemas.openxmlformats.org/officeDocument/2006/relationships/image"/><Relationship Id="rId15" Target="../media/image91.svg" Type="http://schemas.openxmlformats.org/officeDocument/2006/relationships/image"/><Relationship Id="rId16" Target="../media/image92.png" Type="http://schemas.openxmlformats.org/officeDocument/2006/relationships/image"/><Relationship Id="rId17" Target="../media/image93.svg" Type="http://schemas.openxmlformats.org/officeDocument/2006/relationships/image"/><Relationship Id="rId2" Target="../media/image41.png" Type="http://schemas.openxmlformats.org/officeDocument/2006/relationships/image"/><Relationship Id="rId3" Target="../media/image42.svg" Type="http://schemas.openxmlformats.org/officeDocument/2006/relationships/image"/><Relationship Id="rId4" Target="../media/image45.png" Type="http://schemas.openxmlformats.org/officeDocument/2006/relationships/image"/><Relationship Id="rId5" Target="../media/image46.svg" Type="http://schemas.openxmlformats.org/officeDocument/2006/relationships/image"/><Relationship Id="rId6" Target="../media/image47.png" Type="http://schemas.openxmlformats.org/officeDocument/2006/relationships/image"/><Relationship Id="rId7" Target="../media/image48.svg" Type="http://schemas.openxmlformats.org/officeDocument/2006/relationships/image"/><Relationship Id="rId8" Target="../media/image86.png" Type="http://schemas.openxmlformats.org/officeDocument/2006/relationships/image"/><Relationship Id="rId9" Target="../media/image87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6.png" Type="http://schemas.openxmlformats.org/officeDocument/2006/relationships/image"/><Relationship Id="rId11" Target="../media/image97.svg" Type="http://schemas.openxmlformats.org/officeDocument/2006/relationships/image"/><Relationship Id="rId12" Target="../media/image7.png" Type="http://schemas.openxmlformats.org/officeDocument/2006/relationships/image"/><Relationship Id="rId13" Target="../media/image98.png" Type="http://schemas.openxmlformats.org/officeDocument/2006/relationships/image"/><Relationship Id="rId14" Target="../media/image99.svg" Type="http://schemas.openxmlformats.org/officeDocument/2006/relationships/image"/><Relationship Id="rId2" Target="../media/image41.png" Type="http://schemas.openxmlformats.org/officeDocument/2006/relationships/image"/><Relationship Id="rId3" Target="../media/image42.svg" Type="http://schemas.openxmlformats.org/officeDocument/2006/relationships/image"/><Relationship Id="rId4" Target="../media/image45.png" Type="http://schemas.openxmlformats.org/officeDocument/2006/relationships/image"/><Relationship Id="rId5" Target="../media/image46.svg" Type="http://schemas.openxmlformats.org/officeDocument/2006/relationships/image"/><Relationship Id="rId6" Target="../media/image47.png" Type="http://schemas.openxmlformats.org/officeDocument/2006/relationships/image"/><Relationship Id="rId7" Target="../media/image48.svg" Type="http://schemas.openxmlformats.org/officeDocument/2006/relationships/image"/><Relationship Id="rId8" Target="../media/image94.png" Type="http://schemas.openxmlformats.org/officeDocument/2006/relationships/image"/><Relationship Id="rId9" Target="../media/image95.sv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0.png" Type="http://schemas.openxmlformats.org/officeDocument/2006/relationships/image"/><Relationship Id="rId3" Target="../media/image101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2.png" Type="http://schemas.openxmlformats.org/officeDocument/2006/relationships/image"/><Relationship Id="rId3" Target="../media/image103.svg" Type="http://schemas.openxmlformats.org/officeDocument/2006/relationships/image"/><Relationship Id="rId4" Target="../media/image104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.png" Type="http://schemas.openxmlformats.org/officeDocument/2006/relationships/image"/><Relationship Id="rId11" Target="../media/image16.svg" Type="http://schemas.openxmlformats.org/officeDocument/2006/relationships/image"/><Relationship Id="rId12" Target="../media/image17.png" Type="http://schemas.openxmlformats.org/officeDocument/2006/relationships/image"/><Relationship Id="rId2" Target="../media/image7.png" Type="http://schemas.openxmlformats.org/officeDocument/2006/relationships/image"/><Relationship Id="rId3" Target="../media/image8.png" Type="http://schemas.openxmlformats.org/officeDocument/2006/relationships/image"/><Relationship Id="rId4" Target="../media/image9.png" Type="http://schemas.openxmlformats.org/officeDocument/2006/relationships/image"/><Relationship Id="rId5" Target="../media/image10.svg" Type="http://schemas.openxmlformats.org/officeDocument/2006/relationships/image"/><Relationship Id="rId6" Target="../media/image11.png" Type="http://schemas.openxmlformats.org/officeDocument/2006/relationships/image"/><Relationship Id="rId7" Target="../media/image12.svg" Type="http://schemas.openxmlformats.org/officeDocument/2006/relationships/image"/><Relationship Id="rId8" Target="../media/image13.png" Type="http://schemas.openxmlformats.org/officeDocument/2006/relationships/image"/><Relationship Id="rId9" Target="../media/image14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105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6.svg" Type="http://schemas.openxmlformats.org/officeDocument/2006/relationships/image"/><Relationship Id="rId11" Target="../media/image27.png" Type="http://schemas.openxmlformats.org/officeDocument/2006/relationships/image"/><Relationship Id="rId12" Target="../media/image28.svg" Type="http://schemas.openxmlformats.org/officeDocument/2006/relationships/image"/><Relationship Id="rId13" Target="../media/image29.png" Type="http://schemas.openxmlformats.org/officeDocument/2006/relationships/image"/><Relationship Id="rId14" Target="../media/image30.svg" Type="http://schemas.openxmlformats.org/officeDocument/2006/relationships/image"/><Relationship Id="rId15" Target="../media/image31.png" Type="http://schemas.openxmlformats.org/officeDocument/2006/relationships/image"/><Relationship Id="rId16" Target="../media/image32.svg" Type="http://schemas.openxmlformats.org/officeDocument/2006/relationships/image"/><Relationship Id="rId2" Target="../media/image18.gif" Type="http://schemas.openxmlformats.org/officeDocument/2006/relationships/image"/><Relationship Id="rId3" Target="../media/image19.gif" Type="http://schemas.openxmlformats.org/officeDocument/2006/relationships/image"/><Relationship Id="rId4" Target="../media/image20.png" Type="http://schemas.openxmlformats.org/officeDocument/2006/relationships/image"/><Relationship Id="rId5" Target="../media/image21.svg" Type="http://schemas.openxmlformats.org/officeDocument/2006/relationships/image"/><Relationship Id="rId6" Target="../media/image22.png" Type="http://schemas.openxmlformats.org/officeDocument/2006/relationships/image"/><Relationship Id="rId7" Target="../media/image23.png" Type="http://schemas.openxmlformats.org/officeDocument/2006/relationships/image"/><Relationship Id="rId8" Target="../media/image24.svg" Type="http://schemas.openxmlformats.org/officeDocument/2006/relationships/image"/><Relationship Id="rId9" Target="../media/image25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png" Type="http://schemas.openxmlformats.org/officeDocument/2006/relationships/image"/><Relationship Id="rId3" Target="../media/image34.svg" Type="http://schemas.openxmlformats.org/officeDocument/2006/relationships/image"/><Relationship Id="rId4" Target="../media/image35.png" Type="http://schemas.openxmlformats.org/officeDocument/2006/relationships/image"/><Relationship Id="rId5" Target="../media/image36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5.png" Type="http://schemas.openxmlformats.org/officeDocument/2006/relationships/image"/><Relationship Id="rId11" Target="../media/image46.svg" Type="http://schemas.openxmlformats.org/officeDocument/2006/relationships/image"/><Relationship Id="rId12" Target="../media/image47.png" Type="http://schemas.openxmlformats.org/officeDocument/2006/relationships/image"/><Relationship Id="rId13" Target="../media/image48.svg" Type="http://schemas.openxmlformats.org/officeDocument/2006/relationships/image"/><Relationship Id="rId14" Target="../media/image49.png" Type="http://schemas.openxmlformats.org/officeDocument/2006/relationships/image"/><Relationship Id="rId15" Target="../media/image50.svg" Type="http://schemas.openxmlformats.org/officeDocument/2006/relationships/image"/><Relationship Id="rId16" Target="../media/image51.jpeg" Type="http://schemas.openxmlformats.org/officeDocument/2006/relationships/image"/><Relationship Id="rId2" Target="../media/image37.png" Type="http://schemas.openxmlformats.org/officeDocument/2006/relationships/image"/><Relationship Id="rId3" Target="../media/image38.svg" Type="http://schemas.openxmlformats.org/officeDocument/2006/relationships/image"/><Relationship Id="rId4" Target="../media/image39.png" Type="http://schemas.openxmlformats.org/officeDocument/2006/relationships/image"/><Relationship Id="rId5" Target="../media/image40.svg" Type="http://schemas.openxmlformats.org/officeDocument/2006/relationships/image"/><Relationship Id="rId6" Target="../media/image41.png" Type="http://schemas.openxmlformats.org/officeDocument/2006/relationships/image"/><Relationship Id="rId7" Target="../media/image42.svg" Type="http://schemas.openxmlformats.org/officeDocument/2006/relationships/image"/><Relationship Id="rId8" Target="../media/image43.png" Type="http://schemas.openxmlformats.org/officeDocument/2006/relationships/image"/><Relationship Id="rId9" Target="../media/image44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2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1.png" Type="http://schemas.openxmlformats.org/officeDocument/2006/relationships/image"/><Relationship Id="rId11" Target="../media/image62.svg" Type="http://schemas.openxmlformats.org/officeDocument/2006/relationships/image"/><Relationship Id="rId12" Target="../media/image63.png" Type="http://schemas.openxmlformats.org/officeDocument/2006/relationships/image"/><Relationship Id="rId13" Target="../media/image64.svg" Type="http://schemas.openxmlformats.org/officeDocument/2006/relationships/image"/><Relationship Id="rId2" Target="../media/image53.png" Type="http://schemas.openxmlformats.org/officeDocument/2006/relationships/image"/><Relationship Id="rId3" Target="../media/image54.png" Type="http://schemas.openxmlformats.org/officeDocument/2006/relationships/image"/><Relationship Id="rId4" Target="../media/image55.png" Type="http://schemas.openxmlformats.org/officeDocument/2006/relationships/image"/><Relationship Id="rId5" Target="../media/image56.png" Type="http://schemas.openxmlformats.org/officeDocument/2006/relationships/image"/><Relationship Id="rId6" Target="../media/image57.png" Type="http://schemas.openxmlformats.org/officeDocument/2006/relationships/image"/><Relationship Id="rId7" Target="../media/image58.svg" Type="http://schemas.openxmlformats.org/officeDocument/2006/relationships/image"/><Relationship Id="rId8" Target="../media/image59.png" Type="http://schemas.openxmlformats.org/officeDocument/2006/relationships/image"/><Relationship Id="rId9" Target="../media/image60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5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6.png" Type="http://schemas.openxmlformats.org/officeDocument/2006/relationships/image"/><Relationship Id="rId3" Target="../media/image67.png" Type="http://schemas.openxmlformats.org/officeDocument/2006/relationships/image"/><Relationship Id="rId4" Target="../media/image68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381475" y="6127076"/>
            <a:ext cx="9754519" cy="4405592"/>
          </a:xfrm>
          <a:custGeom>
            <a:avLst/>
            <a:gdLst/>
            <a:ahLst/>
            <a:cxnLst/>
            <a:rect r="r" b="b" t="t" l="l"/>
            <a:pathLst>
              <a:path h="4405592" w="9754519">
                <a:moveTo>
                  <a:pt x="0" y="0"/>
                </a:moveTo>
                <a:lnTo>
                  <a:pt x="9754518" y="0"/>
                </a:lnTo>
                <a:lnTo>
                  <a:pt x="9754518" y="4405592"/>
                </a:lnTo>
                <a:lnTo>
                  <a:pt x="0" y="44055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4577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51141" y="8413988"/>
            <a:ext cx="9543948" cy="1688624"/>
            <a:chOff x="0" y="0"/>
            <a:chExt cx="2513632" cy="44474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13632" cy="444741"/>
            </a:xfrm>
            <a:custGeom>
              <a:avLst/>
              <a:gdLst/>
              <a:ahLst/>
              <a:cxnLst/>
              <a:rect r="r" b="b" t="t" l="l"/>
              <a:pathLst>
                <a:path h="444741" w="2513632">
                  <a:moveTo>
                    <a:pt x="41371" y="0"/>
                  </a:moveTo>
                  <a:lnTo>
                    <a:pt x="2472262" y="0"/>
                  </a:lnTo>
                  <a:cubicBezTo>
                    <a:pt x="2483234" y="0"/>
                    <a:pt x="2493757" y="4359"/>
                    <a:pt x="2501515" y="12117"/>
                  </a:cubicBezTo>
                  <a:cubicBezTo>
                    <a:pt x="2509274" y="19876"/>
                    <a:pt x="2513632" y="30398"/>
                    <a:pt x="2513632" y="41371"/>
                  </a:cubicBezTo>
                  <a:lnTo>
                    <a:pt x="2513632" y="403370"/>
                  </a:lnTo>
                  <a:cubicBezTo>
                    <a:pt x="2513632" y="426218"/>
                    <a:pt x="2495110" y="444741"/>
                    <a:pt x="2472262" y="444741"/>
                  </a:cubicBezTo>
                  <a:lnTo>
                    <a:pt x="41371" y="444741"/>
                  </a:lnTo>
                  <a:cubicBezTo>
                    <a:pt x="30398" y="444741"/>
                    <a:pt x="19876" y="440382"/>
                    <a:pt x="12117" y="432623"/>
                  </a:cubicBezTo>
                  <a:cubicBezTo>
                    <a:pt x="4359" y="424865"/>
                    <a:pt x="0" y="414342"/>
                    <a:pt x="0" y="403370"/>
                  </a:cubicBezTo>
                  <a:lnTo>
                    <a:pt x="0" y="41371"/>
                  </a:lnTo>
                  <a:cubicBezTo>
                    <a:pt x="0" y="30398"/>
                    <a:pt x="4359" y="19876"/>
                    <a:pt x="12117" y="12117"/>
                  </a:cubicBezTo>
                  <a:cubicBezTo>
                    <a:pt x="19876" y="4359"/>
                    <a:pt x="30398" y="0"/>
                    <a:pt x="41371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2FFF2">
                    <a:alpha val="63000"/>
                  </a:srgbClr>
                </a:gs>
                <a:gs pos="100000">
                  <a:srgbClr val="F6FFAA">
                    <a:alpha val="63000"/>
                  </a:srgbClr>
                </a:gs>
              </a:gsLst>
              <a:lin ang="5400000"/>
            </a:gra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2513632" cy="48284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-58028" y="722287"/>
            <a:ext cx="5404789" cy="5404789"/>
            <a:chOff x="0" y="0"/>
            <a:chExt cx="7206385" cy="7206385"/>
          </a:xfrm>
        </p:grpSpPr>
        <p:grpSp>
          <p:nvGrpSpPr>
            <p:cNvPr name="Group 7" id="7"/>
            <p:cNvGrpSpPr/>
            <p:nvPr/>
          </p:nvGrpSpPr>
          <p:grpSpPr>
            <a:xfrm rot="0">
              <a:off x="0" y="0"/>
              <a:ext cx="7206385" cy="7206385"/>
              <a:chOff x="0" y="0"/>
              <a:chExt cx="812800" cy="812800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2AF2B"/>
              </a:solidFill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10" id="10"/>
            <p:cNvGrpSpPr/>
            <p:nvPr/>
          </p:nvGrpSpPr>
          <p:grpSpPr>
            <a:xfrm rot="0">
              <a:off x="323271" y="323271"/>
              <a:ext cx="6559842" cy="6559842"/>
              <a:chOff x="0" y="0"/>
              <a:chExt cx="812800" cy="812800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l="0" t="0" r="0" b="0"/>
                </a:stretch>
              </a:blipFill>
            </p:spPr>
          </p:sp>
        </p:grpSp>
      </p:grpSp>
      <p:sp>
        <p:nvSpPr>
          <p:cNvPr name="Freeform 12" id="12"/>
          <p:cNvSpPr/>
          <p:nvPr/>
        </p:nvSpPr>
        <p:spPr>
          <a:xfrm flipH="false" flipV="false" rot="0">
            <a:off x="1206528" y="8639578"/>
            <a:ext cx="2875678" cy="1282674"/>
          </a:xfrm>
          <a:custGeom>
            <a:avLst/>
            <a:gdLst/>
            <a:ahLst/>
            <a:cxnLst/>
            <a:rect r="r" b="b" t="t" l="l"/>
            <a:pathLst>
              <a:path h="1282674" w="2875678">
                <a:moveTo>
                  <a:pt x="0" y="0"/>
                </a:moveTo>
                <a:lnTo>
                  <a:pt x="2875678" y="0"/>
                </a:lnTo>
                <a:lnTo>
                  <a:pt x="2875678" y="1282674"/>
                </a:lnTo>
                <a:lnTo>
                  <a:pt x="0" y="12826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960" t="-22017" r="-14229" b="-34598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4256833" y="8639578"/>
            <a:ext cx="1616073" cy="1213305"/>
          </a:xfrm>
          <a:custGeom>
            <a:avLst/>
            <a:gdLst/>
            <a:ahLst/>
            <a:cxnLst/>
            <a:rect r="r" b="b" t="t" l="l"/>
            <a:pathLst>
              <a:path h="1213305" w="1616073">
                <a:moveTo>
                  <a:pt x="0" y="0"/>
                </a:moveTo>
                <a:lnTo>
                  <a:pt x="1616073" y="0"/>
                </a:lnTo>
                <a:lnTo>
                  <a:pt x="1616073" y="1213306"/>
                </a:lnTo>
                <a:lnTo>
                  <a:pt x="0" y="12133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4370" t="-13671" r="-18091" b="-25155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6594098" y="8679930"/>
            <a:ext cx="3900991" cy="1132601"/>
          </a:xfrm>
          <a:custGeom>
            <a:avLst/>
            <a:gdLst/>
            <a:ahLst/>
            <a:cxnLst/>
            <a:rect r="r" b="b" t="t" l="l"/>
            <a:pathLst>
              <a:path h="1132601" w="3900991">
                <a:moveTo>
                  <a:pt x="0" y="0"/>
                </a:moveTo>
                <a:lnTo>
                  <a:pt x="3900991" y="0"/>
                </a:lnTo>
                <a:lnTo>
                  <a:pt x="3900991" y="1132602"/>
                </a:lnTo>
                <a:lnTo>
                  <a:pt x="0" y="11326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2528" t="-45155" r="-12027" b="-69044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1796047" y="2821705"/>
            <a:ext cx="7710963" cy="7710963"/>
          </a:xfrm>
          <a:custGeom>
            <a:avLst/>
            <a:gdLst/>
            <a:ahLst/>
            <a:cxnLst/>
            <a:rect r="r" b="b" t="t" l="l"/>
            <a:pathLst>
              <a:path h="7710963" w="7710963">
                <a:moveTo>
                  <a:pt x="0" y="0"/>
                </a:moveTo>
                <a:lnTo>
                  <a:pt x="7710962" y="0"/>
                </a:lnTo>
                <a:lnTo>
                  <a:pt x="7710962" y="7710963"/>
                </a:lnTo>
                <a:lnTo>
                  <a:pt x="0" y="77109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7001402" y="5627965"/>
            <a:ext cx="5201948" cy="10287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b="true" sz="2999">
                <a:solidFill>
                  <a:srgbClr val="091B5F"/>
                </a:solidFill>
                <a:latin typeface="Inter Medium"/>
                <a:ea typeface="Inter Medium"/>
                <a:cs typeface="Inter Medium"/>
                <a:sym typeface="Inter Medium"/>
              </a:rPr>
              <a:t>Descubriendo el suelo, más que tierra bajo nuestros pies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5293140" y="3400915"/>
            <a:ext cx="8618471" cy="20087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67"/>
              </a:lnSpc>
            </a:pPr>
            <a:r>
              <a:rPr lang="en-US" b="true" sz="8799">
                <a:solidFill>
                  <a:srgbClr val="D1C92E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Introd</a:t>
            </a:r>
            <a:r>
              <a:rPr lang="en-US" b="true" sz="8799">
                <a:solidFill>
                  <a:srgbClr val="D1C92E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ucción a la edafología 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D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065204" y="234472"/>
            <a:ext cx="10194096" cy="9818056"/>
            <a:chOff x="0" y="0"/>
            <a:chExt cx="13592128" cy="13090741"/>
          </a:xfrm>
        </p:grpSpPr>
        <p:sp>
          <p:nvSpPr>
            <p:cNvPr name="Freeform 3" id="3"/>
            <p:cNvSpPr/>
            <p:nvPr/>
          </p:nvSpPr>
          <p:spPr>
            <a:xfrm flipH="false" flipV="false" rot="5400000">
              <a:off x="-4367547" y="4367547"/>
              <a:ext cx="13090741" cy="4355647"/>
            </a:xfrm>
            <a:custGeom>
              <a:avLst/>
              <a:gdLst/>
              <a:ahLst/>
              <a:cxnLst/>
              <a:rect r="r" b="b" t="t" l="l"/>
              <a:pathLst>
                <a:path h="4355647" w="13090741">
                  <a:moveTo>
                    <a:pt x="0" y="0"/>
                  </a:moveTo>
                  <a:lnTo>
                    <a:pt x="13090741" y="0"/>
                  </a:lnTo>
                  <a:lnTo>
                    <a:pt x="13090741" y="4355647"/>
                  </a:lnTo>
                  <a:lnTo>
                    <a:pt x="0" y="43556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5400000">
              <a:off x="4868934" y="4367547"/>
              <a:ext cx="13090741" cy="4355647"/>
            </a:xfrm>
            <a:custGeom>
              <a:avLst/>
              <a:gdLst/>
              <a:ahLst/>
              <a:cxnLst/>
              <a:rect r="r" b="b" t="t" l="l"/>
              <a:pathLst>
                <a:path h="4355647" w="13090741">
                  <a:moveTo>
                    <a:pt x="0" y="0"/>
                  </a:moveTo>
                  <a:lnTo>
                    <a:pt x="13090741" y="0"/>
                  </a:lnTo>
                  <a:lnTo>
                    <a:pt x="13090741" y="4355647"/>
                  </a:lnTo>
                  <a:lnTo>
                    <a:pt x="0" y="43556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5400000">
              <a:off x="249333" y="4367547"/>
              <a:ext cx="13090741" cy="4355647"/>
            </a:xfrm>
            <a:custGeom>
              <a:avLst/>
              <a:gdLst/>
              <a:ahLst/>
              <a:cxnLst/>
              <a:rect r="r" b="b" t="t" l="l"/>
              <a:pathLst>
                <a:path h="4355647" w="13090741">
                  <a:moveTo>
                    <a:pt x="0" y="0"/>
                  </a:moveTo>
                  <a:lnTo>
                    <a:pt x="13090741" y="0"/>
                  </a:lnTo>
                  <a:lnTo>
                    <a:pt x="13090741" y="4355647"/>
                  </a:lnTo>
                  <a:lnTo>
                    <a:pt x="0" y="43556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73332" y="8363788"/>
              <a:ext cx="4282315" cy="4485005"/>
            </a:xfrm>
            <a:custGeom>
              <a:avLst/>
              <a:gdLst/>
              <a:ahLst/>
              <a:cxnLst/>
              <a:rect r="r" b="b" t="t" l="l"/>
              <a:pathLst>
                <a:path h="4485005" w="4282315">
                  <a:moveTo>
                    <a:pt x="0" y="0"/>
                  </a:moveTo>
                  <a:lnTo>
                    <a:pt x="4282315" y="0"/>
                  </a:lnTo>
                  <a:lnTo>
                    <a:pt x="4282315" y="4485005"/>
                  </a:lnTo>
                  <a:lnTo>
                    <a:pt x="0" y="4485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-14650" r="-251873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4803709" y="8365006"/>
              <a:ext cx="3984709" cy="4316233"/>
            </a:xfrm>
            <a:custGeom>
              <a:avLst/>
              <a:gdLst/>
              <a:ahLst/>
              <a:cxnLst/>
              <a:rect r="r" b="b" t="t" l="l"/>
              <a:pathLst>
                <a:path h="4316233" w="3984709">
                  <a:moveTo>
                    <a:pt x="0" y="0"/>
                  </a:moveTo>
                  <a:lnTo>
                    <a:pt x="3984709" y="0"/>
                  </a:lnTo>
                  <a:lnTo>
                    <a:pt x="3984709" y="4316233"/>
                  </a:lnTo>
                  <a:lnTo>
                    <a:pt x="0" y="431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93808" t="-19133" r="-184345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9444397" y="8998788"/>
              <a:ext cx="3877374" cy="3325986"/>
            </a:xfrm>
            <a:custGeom>
              <a:avLst/>
              <a:gdLst/>
              <a:ahLst/>
              <a:cxnLst/>
              <a:rect r="r" b="b" t="t" l="l"/>
              <a:pathLst>
                <a:path h="3325986" w="3877374">
                  <a:moveTo>
                    <a:pt x="0" y="0"/>
                  </a:moveTo>
                  <a:lnTo>
                    <a:pt x="3877374" y="0"/>
                  </a:lnTo>
                  <a:lnTo>
                    <a:pt x="3877374" y="3325986"/>
                  </a:lnTo>
                  <a:lnTo>
                    <a:pt x="0" y="3325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258596" t="-28834" r="0" b="-13823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 rot="0">
              <a:off x="334565" y="1703711"/>
              <a:ext cx="3686516" cy="149410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642"/>
                </a:lnSpc>
              </a:pPr>
              <a:r>
                <a:rPr lang="en-US" sz="3316">
                  <a:solidFill>
                    <a:srgbClr val="303030"/>
                  </a:solidFill>
                  <a:latin typeface="Bree Serif"/>
                  <a:ea typeface="Bree Serif"/>
                  <a:cs typeface="Bree Serif"/>
                  <a:sym typeface="Bree Serif"/>
                </a:rPr>
                <a:t>SUELOS ARENOSOS 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4947021" y="1716666"/>
              <a:ext cx="3686516" cy="151259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642"/>
                </a:lnSpc>
              </a:pPr>
              <a:r>
                <a:rPr lang="en-US" sz="3316">
                  <a:solidFill>
                    <a:srgbClr val="303030"/>
                  </a:solidFill>
                  <a:latin typeface="Bree Serif"/>
                  <a:ea typeface="Bree Serif"/>
                  <a:cs typeface="Bree Serif"/>
                  <a:sym typeface="Bree Serif"/>
                </a:rPr>
                <a:t>SUELOS LIMOSOS 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9508363" y="1716666"/>
              <a:ext cx="3813407" cy="151259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642"/>
                </a:lnSpc>
              </a:pPr>
              <a:r>
                <a:rPr lang="en-US" sz="3316">
                  <a:solidFill>
                    <a:srgbClr val="303030"/>
                  </a:solidFill>
                  <a:latin typeface="Bree Serif"/>
                  <a:ea typeface="Bree Serif"/>
                  <a:cs typeface="Bree Serif"/>
                  <a:sym typeface="Bree Serif"/>
                </a:rPr>
                <a:t>SUELOS ARCILLOSOS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334565" y="3442114"/>
              <a:ext cx="3686516" cy="460417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2799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Sueltos, permitir un buen drenaje y calentarse rápidamente, pero tienen baja retención de agua y nutrientes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4952806" y="3786232"/>
              <a:ext cx="3686516" cy="394377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2799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Suave al tacto, son fértiles y retienen agua mejor que los arenosos.</a:t>
              </a:r>
            </a:p>
            <a:p>
              <a:pPr algn="l">
                <a:lnSpc>
                  <a:spcPts val="3919"/>
                </a:lnSpc>
                <a:spcBef>
                  <a:spcPct val="0"/>
                </a:spcBef>
              </a:pP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9476380" y="3442114"/>
              <a:ext cx="3686516" cy="526457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Gran capacidad de retención de agua y nutrientes, aunque suelen ser más pesados y con menor aireación 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242469" y="2272217"/>
            <a:ext cx="6064436" cy="3559335"/>
            <a:chOff x="0" y="0"/>
            <a:chExt cx="1597218" cy="937438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597218" cy="937438"/>
            </a:xfrm>
            <a:custGeom>
              <a:avLst/>
              <a:gdLst/>
              <a:ahLst/>
              <a:cxnLst/>
              <a:rect r="r" b="b" t="t" l="l"/>
              <a:pathLst>
                <a:path h="937438" w="1597218">
                  <a:moveTo>
                    <a:pt x="65107" y="0"/>
                  </a:moveTo>
                  <a:lnTo>
                    <a:pt x="1532111" y="0"/>
                  </a:lnTo>
                  <a:cubicBezTo>
                    <a:pt x="1549378" y="0"/>
                    <a:pt x="1565938" y="6859"/>
                    <a:pt x="1578148" y="19069"/>
                  </a:cubicBezTo>
                  <a:cubicBezTo>
                    <a:pt x="1590358" y="31279"/>
                    <a:pt x="1597218" y="47840"/>
                    <a:pt x="1597218" y="65107"/>
                  </a:cubicBezTo>
                  <a:lnTo>
                    <a:pt x="1597218" y="872331"/>
                  </a:lnTo>
                  <a:cubicBezTo>
                    <a:pt x="1597218" y="889598"/>
                    <a:pt x="1590358" y="906159"/>
                    <a:pt x="1578148" y="918368"/>
                  </a:cubicBezTo>
                  <a:cubicBezTo>
                    <a:pt x="1565938" y="930578"/>
                    <a:pt x="1549378" y="937438"/>
                    <a:pt x="1532111" y="937438"/>
                  </a:cubicBezTo>
                  <a:lnTo>
                    <a:pt x="65107" y="937438"/>
                  </a:lnTo>
                  <a:cubicBezTo>
                    <a:pt x="47840" y="937438"/>
                    <a:pt x="31279" y="930578"/>
                    <a:pt x="19069" y="918368"/>
                  </a:cubicBezTo>
                  <a:cubicBezTo>
                    <a:pt x="6859" y="906159"/>
                    <a:pt x="0" y="889598"/>
                    <a:pt x="0" y="872331"/>
                  </a:cubicBezTo>
                  <a:lnTo>
                    <a:pt x="0" y="65107"/>
                  </a:lnTo>
                  <a:cubicBezTo>
                    <a:pt x="0" y="47840"/>
                    <a:pt x="6859" y="31279"/>
                    <a:pt x="19069" y="19069"/>
                  </a:cubicBezTo>
                  <a:cubicBezTo>
                    <a:pt x="31279" y="6859"/>
                    <a:pt x="47840" y="0"/>
                    <a:pt x="65107" y="0"/>
                  </a:cubicBezTo>
                  <a:close/>
                </a:path>
              </a:pathLst>
            </a:custGeom>
            <a:solidFill>
              <a:srgbClr val="91B548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47625"/>
              <a:ext cx="1597218" cy="98506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sp>
        <p:nvSpPr>
          <p:cNvPr name="TextBox 18" id="18"/>
          <p:cNvSpPr txBox="true"/>
          <p:nvPr/>
        </p:nvSpPr>
        <p:spPr>
          <a:xfrm rot="0">
            <a:off x="612289" y="2148392"/>
            <a:ext cx="5294798" cy="3361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59"/>
              </a:lnSpc>
              <a:spcBef>
                <a:spcPct val="0"/>
              </a:spcBef>
            </a:pPr>
            <a:r>
              <a:rPr lang="en-US" b="true" sz="6399">
                <a:solidFill>
                  <a:srgbClr val="000000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T</a:t>
            </a:r>
            <a:r>
              <a:rPr lang="en-US" b="true" sz="6399">
                <a:solidFill>
                  <a:srgbClr val="000000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ipos de suelos según textura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D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277312" y="-342312"/>
            <a:ext cx="9600612" cy="9600612"/>
          </a:xfrm>
          <a:custGeom>
            <a:avLst/>
            <a:gdLst/>
            <a:ahLst/>
            <a:cxnLst/>
            <a:rect r="r" b="b" t="t" l="l"/>
            <a:pathLst>
              <a:path h="9600612" w="9600612">
                <a:moveTo>
                  <a:pt x="0" y="0"/>
                </a:moveTo>
                <a:lnTo>
                  <a:pt x="9600612" y="0"/>
                </a:lnTo>
                <a:lnTo>
                  <a:pt x="9600612" y="9600612"/>
                </a:lnTo>
                <a:lnTo>
                  <a:pt x="0" y="9600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076510" y="2055992"/>
            <a:ext cx="9791603" cy="3361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b="true" sz="6399">
                <a:solidFill>
                  <a:srgbClr val="000000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¿Cuál es el mejor suelo para la producción de alimentos?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6792560" y="6065700"/>
            <a:ext cx="10727047" cy="1761209"/>
            <a:chOff x="0" y="0"/>
            <a:chExt cx="14302729" cy="234827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1808212" y="0"/>
              <a:ext cx="2494517" cy="2098512"/>
            </a:xfrm>
            <a:custGeom>
              <a:avLst/>
              <a:gdLst/>
              <a:ahLst/>
              <a:cxnLst/>
              <a:rect r="r" b="b" t="t" l="l"/>
              <a:pathLst>
                <a:path h="2098512" w="2494517">
                  <a:moveTo>
                    <a:pt x="0" y="0"/>
                  </a:moveTo>
                  <a:lnTo>
                    <a:pt x="2494517" y="0"/>
                  </a:lnTo>
                  <a:lnTo>
                    <a:pt x="2494517" y="2098512"/>
                  </a:lnTo>
                  <a:lnTo>
                    <a:pt x="0" y="20985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TextBox 6" id="6"/>
            <p:cNvSpPr txBox="true"/>
            <p:nvPr/>
          </p:nvSpPr>
          <p:spPr>
            <a:xfrm rot="0">
              <a:off x="757823" y="1801120"/>
              <a:ext cx="11050389" cy="54715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99"/>
                </a:lnSpc>
                <a:spcBef>
                  <a:spcPct val="0"/>
                </a:spcBef>
              </a:pPr>
              <a:r>
                <a:rPr lang="en-US" b="true" sz="2499">
                  <a:solidFill>
                    <a:srgbClr val="000000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P</a:t>
              </a:r>
              <a:r>
                <a:rPr lang="en-US" b="true" sz="2499">
                  <a:solidFill>
                    <a:srgbClr val="000000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orque combina buena retención de agua y nutrientes 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278154"/>
              <a:ext cx="13055471" cy="141837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8959"/>
                </a:lnSpc>
                <a:spcBef>
                  <a:spcPct val="0"/>
                </a:spcBef>
              </a:pPr>
              <a:r>
                <a:rPr lang="en-US" b="true" sz="6399">
                  <a:solidFill>
                    <a:srgbClr val="6E487A"/>
                  </a:solidFill>
                  <a:latin typeface="Bricolage Grotesque Bold"/>
                  <a:ea typeface="Bricolage Grotesque Bold"/>
                  <a:cs typeface="Bricolage Grotesque Bold"/>
                  <a:sym typeface="Bricolage Grotesque Bold"/>
                </a:rPr>
                <a:t>El limoso 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119460" y="3380555"/>
            <a:ext cx="3600450" cy="4114800"/>
          </a:xfrm>
          <a:custGeom>
            <a:avLst/>
            <a:gdLst/>
            <a:ahLst/>
            <a:cxnLst/>
            <a:rect r="r" b="b" t="t" l="l"/>
            <a:pathLst>
              <a:path h="4114800" w="3600450">
                <a:moveTo>
                  <a:pt x="0" y="0"/>
                </a:moveTo>
                <a:lnTo>
                  <a:pt x="3600450" y="0"/>
                </a:lnTo>
                <a:lnTo>
                  <a:pt x="36004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065961" y="3386434"/>
            <a:ext cx="5871866" cy="5871866"/>
          </a:xfrm>
          <a:custGeom>
            <a:avLst/>
            <a:gdLst/>
            <a:ahLst/>
            <a:cxnLst/>
            <a:rect r="r" b="b" t="t" l="l"/>
            <a:pathLst>
              <a:path h="5871866" w="5871866">
                <a:moveTo>
                  <a:pt x="0" y="0"/>
                </a:moveTo>
                <a:lnTo>
                  <a:pt x="5871865" y="0"/>
                </a:lnTo>
                <a:lnTo>
                  <a:pt x="5871865" y="5871866"/>
                </a:lnTo>
                <a:lnTo>
                  <a:pt x="0" y="58718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681803" y="7687244"/>
            <a:ext cx="8475764" cy="23361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19"/>
              </a:lnSpc>
            </a:pPr>
            <a:r>
              <a:rPr lang="en-US" b="true" sz="3299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pH del suelo:</a:t>
            </a:r>
          </a:p>
          <a:p>
            <a:pPr algn="l" marL="539748" indent="-269874" lvl="1">
              <a:lnSpc>
                <a:spcPts val="3499"/>
              </a:lnSpc>
              <a:buFont typeface="Arial"/>
              <a:buChar char="•"/>
            </a:pPr>
            <a:r>
              <a:rPr lang="en-US" b="true" sz="2499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Influye en la disponibilidad de nutrientes.</a:t>
            </a:r>
          </a:p>
          <a:p>
            <a:pPr algn="l" marL="539748" indent="-269874" lvl="1">
              <a:lnSpc>
                <a:spcPts val="3499"/>
              </a:lnSpc>
              <a:buFont typeface="Arial"/>
              <a:buChar char="•"/>
            </a:pPr>
            <a:r>
              <a:rPr lang="en-US" b="true" sz="2499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pH ácido (≤5.5): limita cultivos.</a:t>
            </a:r>
          </a:p>
          <a:p>
            <a:pPr algn="l" marL="539748" indent="-269874" lvl="1">
              <a:lnSpc>
                <a:spcPts val="3499"/>
              </a:lnSpc>
              <a:buFont typeface="Arial"/>
              <a:buChar char="•"/>
            </a:pPr>
            <a:r>
              <a:rPr lang="en-US" b="true" sz="2499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pH neutro (6–7): ideal para la mayoría.</a:t>
            </a:r>
          </a:p>
          <a:p>
            <a:pPr algn="l" marL="539748" indent="-269874" lvl="1">
              <a:lnSpc>
                <a:spcPts val="3499"/>
              </a:lnSpc>
              <a:buFont typeface="Arial"/>
              <a:buChar char="•"/>
            </a:pPr>
            <a:r>
              <a:rPr lang="en-US" b="true" sz="2499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pH alcalino (≥8): exceso de sales, afecta absorción.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3630476" y="0"/>
            <a:ext cx="8867944" cy="1779667"/>
            <a:chOff x="0" y="0"/>
            <a:chExt cx="2335590" cy="46871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335590" cy="468719"/>
            </a:xfrm>
            <a:custGeom>
              <a:avLst/>
              <a:gdLst/>
              <a:ahLst/>
              <a:cxnLst/>
              <a:rect r="r" b="b" t="t" l="l"/>
              <a:pathLst>
                <a:path h="468719" w="2335590">
                  <a:moveTo>
                    <a:pt x="44524" y="0"/>
                  </a:moveTo>
                  <a:lnTo>
                    <a:pt x="2291066" y="0"/>
                  </a:lnTo>
                  <a:cubicBezTo>
                    <a:pt x="2302875" y="0"/>
                    <a:pt x="2314199" y="4691"/>
                    <a:pt x="2322549" y="13041"/>
                  </a:cubicBezTo>
                  <a:cubicBezTo>
                    <a:pt x="2330899" y="21391"/>
                    <a:pt x="2335590" y="32716"/>
                    <a:pt x="2335590" y="44524"/>
                  </a:cubicBezTo>
                  <a:lnTo>
                    <a:pt x="2335590" y="424195"/>
                  </a:lnTo>
                  <a:cubicBezTo>
                    <a:pt x="2335590" y="436003"/>
                    <a:pt x="2330899" y="447328"/>
                    <a:pt x="2322549" y="455678"/>
                  </a:cubicBezTo>
                  <a:cubicBezTo>
                    <a:pt x="2314199" y="464028"/>
                    <a:pt x="2302875" y="468719"/>
                    <a:pt x="2291066" y="468719"/>
                  </a:cubicBezTo>
                  <a:lnTo>
                    <a:pt x="44524" y="468719"/>
                  </a:lnTo>
                  <a:cubicBezTo>
                    <a:pt x="32716" y="468719"/>
                    <a:pt x="21391" y="464028"/>
                    <a:pt x="13041" y="455678"/>
                  </a:cubicBezTo>
                  <a:cubicBezTo>
                    <a:pt x="4691" y="447328"/>
                    <a:pt x="0" y="436003"/>
                    <a:pt x="0" y="424195"/>
                  </a:cubicBezTo>
                  <a:lnTo>
                    <a:pt x="0" y="44524"/>
                  </a:lnTo>
                  <a:cubicBezTo>
                    <a:pt x="0" y="32716"/>
                    <a:pt x="4691" y="21391"/>
                    <a:pt x="13041" y="13041"/>
                  </a:cubicBezTo>
                  <a:cubicBezTo>
                    <a:pt x="21391" y="4691"/>
                    <a:pt x="32716" y="0"/>
                    <a:pt x="44524" y="0"/>
                  </a:cubicBezTo>
                  <a:close/>
                </a:path>
              </a:pathLst>
            </a:custGeom>
            <a:solidFill>
              <a:srgbClr val="91B548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47625"/>
              <a:ext cx="2335590" cy="51634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4119460" y="162242"/>
            <a:ext cx="10932867" cy="1094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59"/>
              </a:lnSpc>
              <a:spcBef>
                <a:spcPct val="0"/>
              </a:spcBef>
            </a:pPr>
            <a:r>
              <a:rPr lang="en-US" b="true" sz="6399">
                <a:solidFill>
                  <a:srgbClr val="000000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Prop</a:t>
            </a:r>
            <a:r>
              <a:rPr lang="en-US" b="true" sz="6399">
                <a:solidFill>
                  <a:srgbClr val="000000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iedades del pH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672640" y="1990885"/>
            <a:ext cx="16265186" cy="5222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88"/>
              </a:lnSpc>
            </a:pPr>
            <a:r>
              <a:rPr lang="en-US" b="true" sz="3063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Es </a:t>
            </a:r>
            <a:r>
              <a:rPr lang="en-US" b="true" sz="3063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una medida de</a:t>
            </a:r>
            <a:r>
              <a:rPr lang="en-US" b="true" sz="3063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 la </a:t>
            </a:r>
            <a:r>
              <a:rPr lang="en-US" b="true" sz="3063">
                <a:solidFill>
                  <a:srgbClr val="B21117"/>
                </a:solidFill>
                <a:latin typeface="Inter Bold"/>
                <a:ea typeface="Inter Bold"/>
                <a:cs typeface="Inter Bold"/>
                <a:sym typeface="Inter Bold"/>
              </a:rPr>
              <a:t>acidez</a:t>
            </a:r>
            <a:r>
              <a:rPr lang="en-US" b="true" sz="3063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 o </a:t>
            </a:r>
            <a:r>
              <a:rPr lang="en-US" b="true" sz="3063">
                <a:solidFill>
                  <a:srgbClr val="003F67"/>
                </a:solidFill>
                <a:latin typeface="Inter Bold"/>
                <a:ea typeface="Inter Bold"/>
                <a:cs typeface="Inter Bold"/>
                <a:sym typeface="Inter Bold"/>
              </a:rPr>
              <a:t>alcalinidad</a:t>
            </a:r>
            <a:r>
              <a:rPr lang="en-US" b="true" sz="3063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 del suelo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298197" y="2271140"/>
            <a:ext cx="12664228" cy="6987160"/>
          </a:xfrm>
          <a:custGeom>
            <a:avLst/>
            <a:gdLst/>
            <a:ahLst/>
            <a:cxnLst/>
            <a:rect r="r" b="b" t="t" l="l"/>
            <a:pathLst>
              <a:path h="6987160" w="12664228">
                <a:moveTo>
                  <a:pt x="0" y="0"/>
                </a:moveTo>
                <a:lnTo>
                  <a:pt x="12664227" y="0"/>
                </a:lnTo>
                <a:lnTo>
                  <a:pt x="12664227" y="6987160"/>
                </a:lnTo>
                <a:lnTo>
                  <a:pt x="0" y="69871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4896354" y="138866"/>
            <a:ext cx="8867944" cy="1779667"/>
            <a:chOff x="0" y="0"/>
            <a:chExt cx="2335590" cy="46871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335590" cy="468719"/>
            </a:xfrm>
            <a:custGeom>
              <a:avLst/>
              <a:gdLst/>
              <a:ahLst/>
              <a:cxnLst/>
              <a:rect r="r" b="b" t="t" l="l"/>
              <a:pathLst>
                <a:path h="468719" w="2335590">
                  <a:moveTo>
                    <a:pt x="44524" y="0"/>
                  </a:moveTo>
                  <a:lnTo>
                    <a:pt x="2291066" y="0"/>
                  </a:lnTo>
                  <a:cubicBezTo>
                    <a:pt x="2302875" y="0"/>
                    <a:pt x="2314199" y="4691"/>
                    <a:pt x="2322549" y="13041"/>
                  </a:cubicBezTo>
                  <a:cubicBezTo>
                    <a:pt x="2330899" y="21391"/>
                    <a:pt x="2335590" y="32716"/>
                    <a:pt x="2335590" y="44524"/>
                  </a:cubicBezTo>
                  <a:lnTo>
                    <a:pt x="2335590" y="424195"/>
                  </a:lnTo>
                  <a:cubicBezTo>
                    <a:pt x="2335590" y="436003"/>
                    <a:pt x="2330899" y="447328"/>
                    <a:pt x="2322549" y="455678"/>
                  </a:cubicBezTo>
                  <a:cubicBezTo>
                    <a:pt x="2314199" y="464028"/>
                    <a:pt x="2302875" y="468719"/>
                    <a:pt x="2291066" y="468719"/>
                  </a:cubicBezTo>
                  <a:lnTo>
                    <a:pt x="44524" y="468719"/>
                  </a:lnTo>
                  <a:cubicBezTo>
                    <a:pt x="32716" y="468719"/>
                    <a:pt x="21391" y="464028"/>
                    <a:pt x="13041" y="455678"/>
                  </a:cubicBezTo>
                  <a:cubicBezTo>
                    <a:pt x="4691" y="447328"/>
                    <a:pt x="0" y="436003"/>
                    <a:pt x="0" y="424195"/>
                  </a:cubicBezTo>
                  <a:lnTo>
                    <a:pt x="0" y="44524"/>
                  </a:lnTo>
                  <a:cubicBezTo>
                    <a:pt x="0" y="32716"/>
                    <a:pt x="4691" y="21391"/>
                    <a:pt x="13041" y="13041"/>
                  </a:cubicBezTo>
                  <a:cubicBezTo>
                    <a:pt x="21391" y="4691"/>
                    <a:pt x="32716" y="0"/>
                    <a:pt x="44524" y="0"/>
                  </a:cubicBezTo>
                  <a:close/>
                </a:path>
              </a:pathLst>
            </a:custGeom>
            <a:solidFill>
              <a:srgbClr val="91B548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2335590" cy="51634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3863893" y="419417"/>
            <a:ext cx="10932867" cy="1094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b="true" sz="6399">
                <a:solidFill>
                  <a:srgbClr val="000000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 Tipos </a:t>
            </a:r>
            <a:r>
              <a:rPr lang="en-US" b="true" sz="6399">
                <a:solidFill>
                  <a:srgbClr val="000000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de suelo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28632" y="3512375"/>
            <a:ext cx="4467723" cy="48761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b="true" sz="2799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Clasificación básica:</a:t>
            </a:r>
          </a:p>
          <a:p>
            <a:pPr algn="l" marL="539748" indent="-269874" lvl="1">
              <a:lnSpc>
                <a:spcPts val="3499"/>
              </a:lnSpc>
              <a:buFont typeface="Arial"/>
              <a:buChar char="•"/>
            </a:pPr>
            <a:r>
              <a:rPr lang="en-US" b="true" sz="2499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Fértiles:</a:t>
            </a:r>
            <a:r>
              <a:rPr lang="en-US" b="true" sz="2499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 ricos en nutrientes, buena retención.</a:t>
            </a:r>
          </a:p>
          <a:p>
            <a:pPr algn="l" marL="539748" indent="-269874" lvl="1">
              <a:lnSpc>
                <a:spcPts val="3499"/>
              </a:lnSpc>
              <a:buFont typeface="Arial"/>
              <a:buChar char="•"/>
            </a:pPr>
            <a:r>
              <a:rPr lang="en-US" b="true" sz="2499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Pobres:</a:t>
            </a:r>
            <a:r>
              <a:rPr lang="en-US" b="true" sz="2499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 degradados, baja producción.</a:t>
            </a:r>
          </a:p>
          <a:p>
            <a:pPr algn="l" marL="539748" indent="-269874" lvl="1">
              <a:lnSpc>
                <a:spcPts val="3499"/>
              </a:lnSpc>
              <a:buFont typeface="Arial"/>
              <a:buChar char="•"/>
            </a:pPr>
            <a:r>
              <a:rPr lang="en-US" b="true" sz="2499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Ácidos:</a:t>
            </a:r>
            <a:r>
              <a:rPr lang="en-US" b="true" sz="2499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 limitan el crecimiento de varios cultivos.</a:t>
            </a:r>
          </a:p>
          <a:p>
            <a:pPr algn="l" marL="539748" indent="-269874" lvl="1">
              <a:lnSpc>
                <a:spcPts val="3499"/>
              </a:lnSpc>
              <a:buFont typeface="Arial"/>
              <a:buChar char="•"/>
            </a:pPr>
            <a:r>
              <a:rPr lang="en-US" b="true" sz="2499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Salinos:</a:t>
            </a:r>
            <a:r>
              <a:rPr lang="en-US" b="true" sz="2499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 exceso de sales, reducen productividad.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196338" y="-226649"/>
            <a:ext cx="9128735" cy="1779667"/>
            <a:chOff x="0" y="0"/>
            <a:chExt cx="2404276" cy="46871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04276" cy="468719"/>
            </a:xfrm>
            <a:custGeom>
              <a:avLst/>
              <a:gdLst/>
              <a:ahLst/>
              <a:cxnLst/>
              <a:rect r="r" b="b" t="t" l="l"/>
              <a:pathLst>
                <a:path h="468719" w="2404276">
                  <a:moveTo>
                    <a:pt x="43252" y="0"/>
                  </a:moveTo>
                  <a:lnTo>
                    <a:pt x="2361024" y="0"/>
                  </a:lnTo>
                  <a:cubicBezTo>
                    <a:pt x="2384911" y="0"/>
                    <a:pt x="2404276" y="19365"/>
                    <a:pt x="2404276" y="43252"/>
                  </a:cubicBezTo>
                  <a:lnTo>
                    <a:pt x="2404276" y="425467"/>
                  </a:lnTo>
                  <a:cubicBezTo>
                    <a:pt x="2404276" y="449354"/>
                    <a:pt x="2384911" y="468719"/>
                    <a:pt x="2361024" y="468719"/>
                  </a:cubicBezTo>
                  <a:lnTo>
                    <a:pt x="43252" y="468719"/>
                  </a:lnTo>
                  <a:cubicBezTo>
                    <a:pt x="19365" y="468719"/>
                    <a:pt x="0" y="449354"/>
                    <a:pt x="0" y="425467"/>
                  </a:cubicBezTo>
                  <a:lnTo>
                    <a:pt x="0" y="43252"/>
                  </a:lnTo>
                  <a:cubicBezTo>
                    <a:pt x="0" y="19365"/>
                    <a:pt x="19365" y="0"/>
                    <a:pt x="43252" y="0"/>
                  </a:cubicBezTo>
                  <a:close/>
                </a:path>
              </a:pathLst>
            </a:custGeom>
            <a:solidFill>
              <a:srgbClr val="91B548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2404276" cy="51634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8238302" y="1678913"/>
            <a:ext cx="8086772" cy="8651406"/>
          </a:xfrm>
          <a:custGeom>
            <a:avLst/>
            <a:gdLst/>
            <a:ahLst/>
            <a:cxnLst/>
            <a:rect r="r" b="b" t="t" l="l"/>
            <a:pathLst>
              <a:path h="8651406" w="8086772">
                <a:moveTo>
                  <a:pt x="0" y="0"/>
                </a:moveTo>
                <a:lnTo>
                  <a:pt x="8086772" y="0"/>
                </a:lnTo>
                <a:lnTo>
                  <a:pt x="8086772" y="8651406"/>
                </a:lnTo>
                <a:lnTo>
                  <a:pt x="0" y="86514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715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499551" y="0"/>
            <a:ext cx="5078194" cy="2042934"/>
            <a:chOff x="0" y="0"/>
            <a:chExt cx="6770926" cy="2723912"/>
          </a:xfrm>
        </p:grpSpPr>
        <p:grpSp>
          <p:nvGrpSpPr>
            <p:cNvPr name="Group 7" id="7"/>
            <p:cNvGrpSpPr/>
            <p:nvPr/>
          </p:nvGrpSpPr>
          <p:grpSpPr>
            <a:xfrm rot="0">
              <a:off x="0" y="0"/>
              <a:ext cx="6770926" cy="2723912"/>
              <a:chOff x="0" y="0"/>
              <a:chExt cx="1337467" cy="538057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1337467" cy="538057"/>
              </a:xfrm>
              <a:custGeom>
                <a:avLst/>
                <a:gdLst/>
                <a:ahLst/>
                <a:cxnLst/>
                <a:rect r="r" b="b" t="t" l="l"/>
                <a:pathLst>
                  <a:path h="538057" w="1337467">
                    <a:moveTo>
                      <a:pt x="0" y="0"/>
                    </a:moveTo>
                    <a:lnTo>
                      <a:pt x="1337467" y="0"/>
                    </a:lnTo>
                    <a:lnTo>
                      <a:pt x="1337467" y="538057"/>
                    </a:lnTo>
                    <a:lnTo>
                      <a:pt x="0" y="538057"/>
                    </a:lnTo>
                    <a:close/>
                  </a:path>
                </a:pathLst>
              </a:custGeom>
              <a:solidFill>
                <a:srgbClr val="978DA6"/>
              </a:solidFill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47625"/>
                <a:ext cx="1337467" cy="58568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499"/>
                  </a:lnSpc>
                </a:pPr>
              </a:p>
            </p:txBody>
          </p:sp>
        </p:grpSp>
        <p:sp>
          <p:nvSpPr>
            <p:cNvPr name="TextBox 10" id="10"/>
            <p:cNvSpPr txBox="true"/>
            <p:nvPr/>
          </p:nvSpPr>
          <p:spPr>
            <a:xfrm rot="0">
              <a:off x="406981" y="352094"/>
              <a:ext cx="5956964" cy="195304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2799" b="true">
                  <a:solidFill>
                    <a:srgbClr val="000000"/>
                  </a:solidFill>
                  <a:latin typeface="Inter Bold"/>
                  <a:ea typeface="Inter Bold"/>
                  <a:cs typeface="Inter Bold"/>
                  <a:sym typeface="Inter Bold"/>
                </a:rPr>
                <a:t>VALLES:</a:t>
              </a:r>
            </a:p>
            <a:p>
              <a:pPr algn="ctr">
                <a:lnSpc>
                  <a:spcPts val="3919"/>
                </a:lnSpc>
              </a:pPr>
              <a:r>
                <a:rPr lang="en-US" sz="2799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Suelos fértiles, ideales para hortalizas y cereales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499551" y="2394162"/>
            <a:ext cx="5078194" cy="2499319"/>
            <a:chOff x="0" y="0"/>
            <a:chExt cx="6770926" cy="3332426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0" y="0"/>
              <a:ext cx="6770926" cy="3332426"/>
              <a:chOff x="0" y="0"/>
              <a:chExt cx="1337467" cy="658257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1337467" cy="658257"/>
              </a:xfrm>
              <a:custGeom>
                <a:avLst/>
                <a:gdLst/>
                <a:ahLst/>
                <a:cxnLst/>
                <a:rect r="r" b="b" t="t" l="l"/>
                <a:pathLst>
                  <a:path h="658257" w="1337467">
                    <a:moveTo>
                      <a:pt x="0" y="0"/>
                    </a:moveTo>
                    <a:lnTo>
                      <a:pt x="1337467" y="0"/>
                    </a:lnTo>
                    <a:lnTo>
                      <a:pt x="1337467" y="658257"/>
                    </a:lnTo>
                    <a:lnTo>
                      <a:pt x="0" y="658257"/>
                    </a:lnTo>
                    <a:close/>
                  </a:path>
                </a:pathLst>
              </a:custGeom>
              <a:solidFill>
                <a:srgbClr val="C1A487"/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47625"/>
                <a:ext cx="1337467" cy="70588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499"/>
                  </a:lnSpc>
                </a:pPr>
              </a:p>
            </p:txBody>
          </p:sp>
        </p:grpSp>
        <p:sp>
          <p:nvSpPr>
            <p:cNvPr name="TextBox 15" id="15"/>
            <p:cNvSpPr txBox="true"/>
            <p:nvPr/>
          </p:nvSpPr>
          <p:spPr>
            <a:xfrm rot="0">
              <a:off x="406981" y="352094"/>
              <a:ext cx="5956964" cy="261344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2799" b="true">
                  <a:solidFill>
                    <a:srgbClr val="000000"/>
                  </a:solidFill>
                  <a:latin typeface="Inter Bold"/>
                  <a:ea typeface="Inter Bold"/>
                  <a:cs typeface="Inter Bold"/>
                  <a:sym typeface="Inter Bold"/>
                </a:rPr>
                <a:t>ALTIPLANO:</a:t>
              </a:r>
            </a:p>
            <a:p>
              <a:pPr algn="ctr">
                <a:lnSpc>
                  <a:spcPts val="3919"/>
                </a:lnSpc>
              </a:pPr>
              <a:r>
                <a:rPr lang="en-US" sz="2799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Suelos ácidos, con menor capacidad de producir alimentos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499551" y="5070242"/>
            <a:ext cx="5078194" cy="2499319"/>
            <a:chOff x="0" y="0"/>
            <a:chExt cx="6770926" cy="3332426"/>
          </a:xfrm>
        </p:grpSpPr>
        <p:grpSp>
          <p:nvGrpSpPr>
            <p:cNvPr name="Group 17" id="17"/>
            <p:cNvGrpSpPr/>
            <p:nvPr/>
          </p:nvGrpSpPr>
          <p:grpSpPr>
            <a:xfrm rot="0">
              <a:off x="0" y="0"/>
              <a:ext cx="6770926" cy="3332426"/>
              <a:chOff x="0" y="0"/>
              <a:chExt cx="1337467" cy="658257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1337467" cy="658257"/>
              </a:xfrm>
              <a:custGeom>
                <a:avLst/>
                <a:gdLst/>
                <a:ahLst/>
                <a:cxnLst/>
                <a:rect r="r" b="b" t="t" l="l"/>
                <a:pathLst>
                  <a:path h="658257" w="1337467">
                    <a:moveTo>
                      <a:pt x="0" y="0"/>
                    </a:moveTo>
                    <a:lnTo>
                      <a:pt x="1337467" y="0"/>
                    </a:lnTo>
                    <a:lnTo>
                      <a:pt x="1337467" y="658257"/>
                    </a:lnTo>
                    <a:lnTo>
                      <a:pt x="0" y="658257"/>
                    </a:lnTo>
                    <a:close/>
                  </a:path>
                </a:pathLst>
              </a:custGeom>
              <a:solidFill>
                <a:srgbClr val="ECD888"/>
              </a:solidFill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0" y="-47625"/>
                <a:ext cx="1337467" cy="70588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499"/>
                  </a:lnSpc>
                </a:pPr>
              </a:p>
            </p:txBody>
          </p:sp>
        </p:grpSp>
        <p:sp>
          <p:nvSpPr>
            <p:cNvPr name="TextBox 20" id="20"/>
            <p:cNvSpPr txBox="true"/>
            <p:nvPr/>
          </p:nvSpPr>
          <p:spPr>
            <a:xfrm rot="0">
              <a:off x="406981" y="656351"/>
              <a:ext cx="5956964" cy="195304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2799" b="true">
                  <a:solidFill>
                    <a:srgbClr val="000000"/>
                  </a:solidFill>
                  <a:latin typeface="Inter Bold"/>
                  <a:ea typeface="Inter Bold"/>
                  <a:cs typeface="Inter Bold"/>
                  <a:sym typeface="Inter Bold"/>
                </a:rPr>
                <a:t>CHACO:</a:t>
              </a:r>
            </a:p>
            <a:p>
              <a:pPr algn="ctr">
                <a:lnSpc>
                  <a:spcPts val="3919"/>
                </a:lnSpc>
              </a:pPr>
              <a:r>
                <a:rPr lang="en-US" sz="2799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Suelos salinos y de baja fertilidad</a:t>
              </a: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499551" y="7746321"/>
            <a:ext cx="5078194" cy="2499319"/>
            <a:chOff x="0" y="0"/>
            <a:chExt cx="6770926" cy="3332426"/>
          </a:xfrm>
        </p:grpSpPr>
        <p:grpSp>
          <p:nvGrpSpPr>
            <p:cNvPr name="Group 22" id="22"/>
            <p:cNvGrpSpPr/>
            <p:nvPr/>
          </p:nvGrpSpPr>
          <p:grpSpPr>
            <a:xfrm rot="0">
              <a:off x="0" y="0"/>
              <a:ext cx="6770926" cy="3332426"/>
              <a:chOff x="0" y="0"/>
              <a:chExt cx="1337467" cy="658257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1337467" cy="658257"/>
              </a:xfrm>
              <a:custGeom>
                <a:avLst/>
                <a:gdLst/>
                <a:ahLst/>
                <a:cxnLst/>
                <a:rect r="r" b="b" t="t" l="l"/>
                <a:pathLst>
                  <a:path h="658257" w="1337467">
                    <a:moveTo>
                      <a:pt x="0" y="0"/>
                    </a:moveTo>
                    <a:lnTo>
                      <a:pt x="1337467" y="0"/>
                    </a:lnTo>
                    <a:lnTo>
                      <a:pt x="1337467" y="658257"/>
                    </a:lnTo>
                    <a:lnTo>
                      <a:pt x="0" y="658257"/>
                    </a:lnTo>
                    <a:close/>
                  </a:path>
                </a:pathLst>
              </a:custGeom>
              <a:solidFill>
                <a:srgbClr val="85A787"/>
              </a:solidFill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0" y="-47625"/>
                <a:ext cx="1337467" cy="70588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499"/>
                  </a:lnSpc>
                </a:pPr>
              </a:p>
            </p:txBody>
          </p:sp>
        </p:grpSp>
        <p:sp>
          <p:nvSpPr>
            <p:cNvPr name="TextBox 25" id="25"/>
            <p:cNvSpPr txBox="true"/>
            <p:nvPr/>
          </p:nvSpPr>
          <p:spPr>
            <a:xfrm rot="0">
              <a:off x="406981" y="299877"/>
              <a:ext cx="5956964" cy="261344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2799" b="true">
                  <a:solidFill>
                    <a:srgbClr val="000000"/>
                  </a:solidFill>
                  <a:latin typeface="Inter Bold"/>
                  <a:ea typeface="Inter Bold"/>
                  <a:cs typeface="Inter Bold"/>
                  <a:sym typeface="Inter Bold"/>
                </a:rPr>
                <a:t>AMAZONIA:</a:t>
              </a:r>
            </a:p>
            <a:p>
              <a:pPr algn="ctr">
                <a:lnSpc>
                  <a:spcPts val="3919"/>
                </a:lnSpc>
              </a:pPr>
              <a:r>
                <a:rPr lang="en-US" sz="2799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Suelos con alta retención de agua, pero bajos en nutrientes </a:t>
              </a:r>
            </a:p>
          </p:txBody>
        </p:sp>
      </p:grpSp>
      <p:sp>
        <p:nvSpPr>
          <p:cNvPr name="TextBox 26" id="26"/>
          <p:cNvSpPr txBox="true"/>
          <p:nvPr/>
        </p:nvSpPr>
        <p:spPr>
          <a:xfrm rot="0">
            <a:off x="7196338" y="53902"/>
            <a:ext cx="9172524" cy="1094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b="true" sz="6399">
                <a:solidFill>
                  <a:srgbClr val="000000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Ejemplos en Bolivia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16245" y="443398"/>
            <a:ext cx="10432693" cy="1779667"/>
            <a:chOff x="0" y="0"/>
            <a:chExt cx="2747705" cy="46871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47705" cy="468719"/>
            </a:xfrm>
            <a:custGeom>
              <a:avLst/>
              <a:gdLst/>
              <a:ahLst/>
              <a:cxnLst/>
              <a:rect r="r" b="b" t="t" l="l"/>
              <a:pathLst>
                <a:path h="468719" w="2747705">
                  <a:moveTo>
                    <a:pt x="37846" y="0"/>
                  </a:moveTo>
                  <a:lnTo>
                    <a:pt x="2709859" y="0"/>
                  </a:lnTo>
                  <a:cubicBezTo>
                    <a:pt x="2730761" y="0"/>
                    <a:pt x="2747705" y="16944"/>
                    <a:pt x="2747705" y="37846"/>
                  </a:cubicBezTo>
                  <a:lnTo>
                    <a:pt x="2747705" y="430873"/>
                  </a:lnTo>
                  <a:cubicBezTo>
                    <a:pt x="2747705" y="451775"/>
                    <a:pt x="2730761" y="468719"/>
                    <a:pt x="2709859" y="468719"/>
                  </a:cubicBezTo>
                  <a:lnTo>
                    <a:pt x="37846" y="468719"/>
                  </a:lnTo>
                  <a:cubicBezTo>
                    <a:pt x="16944" y="468719"/>
                    <a:pt x="0" y="451775"/>
                    <a:pt x="0" y="430873"/>
                  </a:cubicBezTo>
                  <a:lnTo>
                    <a:pt x="0" y="37846"/>
                  </a:lnTo>
                  <a:cubicBezTo>
                    <a:pt x="0" y="16944"/>
                    <a:pt x="16944" y="0"/>
                    <a:pt x="37846" y="0"/>
                  </a:cubicBezTo>
                  <a:close/>
                </a:path>
              </a:pathLst>
            </a:custGeom>
            <a:solidFill>
              <a:srgbClr val="91B548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2747705" cy="51634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617806" y="5143500"/>
            <a:ext cx="3773432" cy="2707437"/>
          </a:xfrm>
          <a:custGeom>
            <a:avLst/>
            <a:gdLst/>
            <a:ahLst/>
            <a:cxnLst/>
            <a:rect r="r" b="b" t="t" l="l"/>
            <a:pathLst>
              <a:path h="2707437" w="3773432">
                <a:moveTo>
                  <a:pt x="0" y="0"/>
                </a:moveTo>
                <a:lnTo>
                  <a:pt x="3773432" y="0"/>
                </a:lnTo>
                <a:lnTo>
                  <a:pt x="3773432" y="2707437"/>
                </a:lnTo>
                <a:lnTo>
                  <a:pt x="0" y="27074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841429" y="1497872"/>
            <a:ext cx="3023364" cy="3050052"/>
          </a:xfrm>
          <a:custGeom>
            <a:avLst/>
            <a:gdLst/>
            <a:ahLst/>
            <a:cxnLst/>
            <a:rect r="r" b="b" t="t" l="l"/>
            <a:pathLst>
              <a:path h="3050052" w="3023364">
                <a:moveTo>
                  <a:pt x="0" y="0"/>
                </a:moveTo>
                <a:lnTo>
                  <a:pt x="3023364" y="0"/>
                </a:lnTo>
                <a:lnTo>
                  <a:pt x="3023364" y="3050053"/>
                </a:lnTo>
                <a:lnTo>
                  <a:pt x="0" y="30500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617806" y="723949"/>
            <a:ext cx="10932867" cy="1094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59"/>
              </a:lnSpc>
              <a:spcBef>
                <a:spcPct val="0"/>
              </a:spcBef>
            </a:pPr>
            <a:r>
              <a:rPr lang="en-US" b="true" sz="6399">
                <a:solidFill>
                  <a:srgbClr val="000000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El Su</a:t>
            </a:r>
            <a:r>
              <a:rPr lang="en-US" b="true" sz="6399">
                <a:solidFill>
                  <a:srgbClr val="000000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elo y la Agricultura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0" y="3580565"/>
            <a:ext cx="7039399" cy="1298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Cada cultivo necesita un tipo de suelo para rendir mejor.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Ej: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2090832" y="4728900"/>
            <a:ext cx="5886724" cy="3489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tru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Consiste en alternar diferentes cultivos en una mismo espacio </a:t>
            </a:r>
          </a:p>
          <a:p>
            <a:pPr algn="ctr">
              <a:lnSpc>
                <a:spcPts val="3499"/>
              </a:lnSpc>
            </a:pPr>
          </a:p>
          <a:p>
            <a:pPr algn="just" marL="539748" indent="-269874" lvl="1">
              <a:lnSpc>
                <a:spcPts val="3499"/>
              </a:lnSpc>
              <a:buFont typeface="Arial"/>
              <a:buChar char="•"/>
            </a:pPr>
            <a:r>
              <a:rPr lang="en-US" b="true" sz="2499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Reduce la pérdida de nutrientes y la aparición de plagas.</a:t>
            </a:r>
          </a:p>
          <a:p>
            <a:pPr algn="just" marL="539748" indent="-269874" lvl="1">
              <a:lnSpc>
                <a:spcPts val="3499"/>
              </a:lnSpc>
              <a:buFont typeface="Arial"/>
              <a:buChar char="•"/>
            </a:pPr>
            <a:r>
              <a:rPr lang="en-US" b="true" sz="2499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Mejora la estructura del suelo y la fertilidad natural.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-867550" y="2513361"/>
            <a:ext cx="12418223" cy="4528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23"/>
              </a:lnSpc>
            </a:pPr>
            <a:r>
              <a:rPr lang="en-US" b="true" sz="3199">
                <a:solidFill>
                  <a:srgbClr val="000000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El</a:t>
            </a:r>
            <a:r>
              <a:rPr lang="en-US" b="true" sz="3199">
                <a:solidFill>
                  <a:srgbClr val="000000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 suelo es la base de la producción agrícola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0" y="8298612"/>
            <a:ext cx="5009044" cy="1298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Necesitan suelos fértiles con buen contenido de materia orgánica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825083" y="816547"/>
            <a:ext cx="12418223" cy="4528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23"/>
              </a:lnSpc>
            </a:pPr>
            <a:r>
              <a:rPr lang="en-US" b="true" sz="3199">
                <a:solidFill>
                  <a:srgbClr val="000000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Rotación de cultivos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2003311"/>
            <a:ext cx="5375760" cy="1436794"/>
          </a:xfrm>
          <a:custGeom>
            <a:avLst/>
            <a:gdLst/>
            <a:ahLst/>
            <a:cxnLst/>
            <a:rect r="r" b="b" t="t" l="l"/>
            <a:pathLst>
              <a:path h="1436794" w="5375760">
                <a:moveTo>
                  <a:pt x="0" y="0"/>
                </a:moveTo>
                <a:lnTo>
                  <a:pt x="5375760" y="0"/>
                </a:lnTo>
                <a:lnTo>
                  <a:pt x="5375760" y="1436794"/>
                </a:lnTo>
                <a:lnTo>
                  <a:pt x="0" y="14367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676274" y="2003311"/>
            <a:ext cx="5827429" cy="1557513"/>
          </a:xfrm>
          <a:custGeom>
            <a:avLst/>
            <a:gdLst/>
            <a:ahLst/>
            <a:cxnLst/>
            <a:rect r="r" b="b" t="t" l="l"/>
            <a:pathLst>
              <a:path h="1557513" w="5827429">
                <a:moveTo>
                  <a:pt x="0" y="0"/>
                </a:moveTo>
                <a:lnTo>
                  <a:pt x="5827429" y="0"/>
                </a:lnTo>
                <a:lnTo>
                  <a:pt x="5827429" y="1557513"/>
                </a:lnTo>
                <a:lnTo>
                  <a:pt x="0" y="15575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775517" y="1962988"/>
            <a:ext cx="5104118" cy="1364192"/>
          </a:xfrm>
          <a:custGeom>
            <a:avLst/>
            <a:gdLst/>
            <a:ahLst/>
            <a:cxnLst/>
            <a:rect r="r" b="b" t="t" l="l"/>
            <a:pathLst>
              <a:path h="1364192" w="5104118">
                <a:moveTo>
                  <a:pt x="0" y="0"/>
                </a:moveTo>
                <a:lnTo>
                  <a:pt x="5104118" y="0"/>
                </a:lnTo>
                <a:lnTo>
                  <a:pt x="5104118" y="1364192"/>
                </a:lnTo>
                <a:lnTo>
                  <a:pt x="0" y="13641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625195" y="3327180"/>
            <a:ext cx="3491719" cy="3434979"/>
          </a:xfrm>
          <a:custGeom>
            <a:avLst/>
            <a:gdLst/>
            <a:ahLst/>
            <a:cxnLst/>
            <a:rect r="r" b="b" t="t" l="l"/>
            <a:pathLst>
              <a:path h="3434979" w="3491719">
                <a:moveTo>
                  <a:pt x="0" y="0"/>
                </a:moveTo>
                <a:lnTo>
                  <a:pt x="3491719" y="0"/>
                </a:lnTo>
                <a:lnTo>
                  <a:pt x="3491719" y="3434979"/>
                </a:lnTo>
                <a:lnTo>
                  <a:pt x="0" y="34349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211730" y="7367278"/>
            <a:ext cx="5593943" cy="1495108"/>
            <a:chOff x="0" y="0"/>
            <a:chExt cx="7458590" cy="199347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7458590" cy="1993478"/>
            </a:xfrm>
            <a:custGeom>
              <a:avLst/>
              <a:gdLst/>
              <a:ahLst/>
              <a:cxnLst/>
              <a:rect r="r" b="b" t="t" l="l"/>
              <a:pathLst>
                <a:path h="1993478" w="7458590">
                  <a:moveTo>
                    <a:pt x="0" y="0"/>
                  </a:moveTo>
                  <a:lnTo>
                    <a:pt x="7458590" y="0"/>
                  </a:lnTo>
                  <a:lnTo>
                    <a:pt x="7458590" y="1993478"/>
                  </a:lnTo>
                  <a:lnTo>
                    <a:pt x="0" y="1993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 rot="0">
              <a:off x="831295" y="214842"/>
              <a:ext cx="5953562" cy="152569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79"/>
                </a:lnSpc>
                <a:spcBef>
                  <a:spcPct val="0"/>
                </a:spcBef>
              </a:pPr>
              <a:r>
                <a:rPr lang="en-US" b="true" sz="2199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Sobr</a:t>
              </a:r>
              <a:r>
                <a:rPr lang="en-US" b="true" sz="2199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euso: </a:t>
              </a:r>
              <a:r>
                <a:rPr lang="en-US" b="true" sz="2199">
                  <a:solidFill>
                    <a:srgbClr val="000000"/>
                  </a:solidFill>
                  <a:latin typeface="Inter Bold"/>
                  <a:ea typeface="Inter Bold"/>
                  <a:cs typeface="Inter Bold"/>
                  <a:sym typeface="Inter Bold"/>
                </a:rPr>
                <a:t>explotación agrícola intensiva sin reposición de nutrientes, que agota el suelo </a:t>
              </a: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7758000" y="3560824"/>
            <a:ext cx="3663977" cy="3434979"/>
          </a:xfrm>
          <a:custGeom>
            <a:avLst/>
            <a:gdLst/>
            <a:ahLst/>
            <a:cxnLst/>
            <a:rect r="r" b="b" t="t" l="l"/>
            <a:pathLst>
              <a:path h="3434979" w="3663977">
                <a:moveTo>
                  <a:pt x="0" y="0"/>
                </a:moveTo>
                <a:lnTo>
                  <a:pt x="3663977" y="0"/>
                </a:lnTo>
                <a:lnTo>
                  <a:pt x="3663977" y="3434979"/>
                </a:lnTo>
                <a:lnTo>
                  <a:pt x="0" y="34349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326741" y="3746280"/>
            <a:ext cx="4001669" cy="3201335"/>
          </a:xfrm>
          <a:custGeom>
            <a:avLst/>
            <a:gdLst/>
            <a:ahLst/>
            <a:cxnLst/>
            <a:rect r="r" b="b" t="t" l="l"/>
            <a:pathLst>
              <a:path h="3201335" w="4001669">
                <a:moveTo>
                  <a:pt x="0" y="0"/>
                </a:moveTo>
                <a:lnTo>
                  <a:pt x="4001669" y="0"/>
                </a:lnTo>
                <a:lnTo>
                  <a:pt x="4001669" y="3201335"/>
                </a:lnTo>
                <a:lnTo>
                  <a:pt x="0" y="320133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8123458" y="7367278"/>
            <a:ext cx="2933060" cy="2885398"/>
          </a:xfrm>
          <a:custGeom>
            <a:avLst/>
            <a:gdLst/>
            <a:ahLst/>
            <a:cxnLst/>
            <a:rect r="r" b="b" t="t" l="l"/>
            <a:pathLst>
              <a:path h="2885398" w="2933060">
                <a:moveTo>
                  <a:pt x="0" y="0"/>
                </a:moveTo>
                <a:lnTo>
                  <a:pt x="2933061" y="0"/>
                </a:lnTo>
                <a:lnTo>
                  <a:pt x="2933061" y="2885398"/>
                </a:lnTo>
                <a:lnTo>
                  <a:pt x="0" y="288539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3716580" y="0"/>
            <a:ext cx="10893853" cy="1779667"/>
            <a:chOff x="0" y="0"/>
            <a:chExt cx="2869163" cy="468719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869163" cy="468719"/>
            </a:xfrm>
            <a:custGeom>
              <a:avLst/>
              <a:gdLst/>
              <a:ahLst/>
              <a:cxnLst/>
              <a:rect r="r" b="b" t="t" l="l"/>
              <a:pathLst>
                <a:path h="468719" w="2869163">
                  <a:moveTo>
                    <a:pt x="36244" y="0"/>
                  </a:moveTo>
                  <a:lnTo>
                    <a:pt x="2832919" y="0"/>
                  </a:lnTo>
                  <a:cubicBezTo>
                    <a:pt x="2842532" y="0"/>
                    <a:pt x="2851750" y="3819"/>
                    <a:pt x="2858547" y="10616"/>
                  </a:cubicBezTo>
                  <a:cubicBezTo>
                    <a:pt x="2865344" y="17413"/>
                    <a:pt x="2869163" y="26632"/>
                    <a:pt x="2869163" y="36244"/>
                  </a:cubicBezTo>
                  <a:lnTo>
                    <a:pt x="2869163" y="432475"/>
                  </a:lnTo>
                  <a:cubicBezTo>
                    <a:pt x="2869163" y="442087"/>
                    <a:pt x="2865344" y="451306"/>
                    <a:pt x="2858547" y="458103"/>
                  </a:cubicBezTo>
                  <a:cubicBezTo>
                    <a:pt x="2851750" y="464900"/>
                    <a:pt x="2842532" y="468719"/>
                    <a:pt x="2832919" y="468719"/>
                  </a:cubicBezTo>
                  <a:lnTo>
                    <a:pt x="36244" y="468719"/>
                  </a:lnTo>
                  <a:cubicBezTo>
                    <a:pt x="26632" y="468719"/>
                    <a:pt x="17413" y="464900"/>
                    <a:pt x="10616" y="458103"/>
                  </a:cubicBezTo>
                  <a:cubicBezTo>
                    <a:pt x="3819" y="451306"/>
                    <a:pt x="0" y="442087"/>
                    <a:pt x="0" y="432475"/>
                  </a:cubicBezTo>
                  <a:lnTo>
                    <a:pt x="0" y="36244"/>
                  </a:lnTo>
                  <a:cubicBezTo>
                    <a:pt x="0" y="26632"/>
                    <a:pt x="3819" y="17413"/>
                    <a:pt x="10616" y="10616"/>
                  </a:cubicBezTo>
                  <a:cubicBezTo>
                    <a:pt x="17413" y="3819"/>
                    <a:pt x="26632" y="0"/>
                    <a:pt x="36244" y="0"/>
                  </a:cubicBezTo>
                  <a:close/>
                </a:path>
              </a:pathLst>
            </a:custGeom>
            <a:solidFill>
              <a:srgbClr val="91B548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47625"/>
              <a:ext cx="2869163" cy="51634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3677567" y="378841"/>
            <a:ext cx="10932867" cy="14902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95"/>
              </a:lnSpc>
            </a:pPr>
            <a:r>
              <a:rPr lang="en-US" b="true" sz="6399">
                <a:solidFill>
                  <a:srgbClr val="000000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Principales problemas en los suelos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161748" y="2203395"/>
            <a:ext cx="5009701" cy="1526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b="true" sz="2199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rPr>
              <a:t>Eros</a:t>
            </a:r>
            <a:r>
              <a:rPr lang="en-US" b="true" sz="2199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rPr>
              <a:t>ión:</a:t>
            </a:r>
            <a:r>
              <a:rPr lang="en-US" b="true" sz="2199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rPr>
              <a:t> </a:t>
            </a:r>
            <a:r>
              <a:rPr lang="en-US" b="true" sz="2199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pérdida de la capa superficial del suelo por viento o agua.</a:t>
            </a:r>
          </a:p>
          <a:p>
            <a:pPr algn="ctr">
              <a:lnSpc>
                <a:spcPts val="2954"/>
              </a:lnSpc>
              <a:spcBef>
                <a:spcPct val="0"/>
              </a:spcBef>
            </a:pPr>
          </a:p>
        </p:txBody>
      </p:sp>
      <p:sp>
        <p:nvSpPr>
          <p:cNvPr name="TextBox 17" id="17"/>
          <p:cNvSpPr txBox="true"/>
          <p:nvPr/>
        </p:nvSpPr>
        <p:spPr>
          <a:xfrm rot="0">
            <a:off x="6909760" y="2185485"/>
            <a:ext cx="5360456" cy="1544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079"/>
              </a:lnSpc>
              <a:spcBef>
                <a:spcPct val="0"/>
              </a:spcBef>
            </a:pPr>
            <a:r>
              <a:rPr lang="en-US" b="true" sz="2199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Dese</a:t>
            </a:r>
            <a:r>
              <a:rPr lang="en-US" b="true" sz="2199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rtificación: </a:t>
            </a:r>
            <a:r>
              <a:rPr lang="en-US" b="true" sz="2199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degradación de suelos en zonas áridas, con pérdida de fertilidad y vegetación.</a:t>
            </a:r>
          </a:p>
          <a:p>
            <a:pPr algn="ctr">
              <a:lnSpc>
                <a:spcPts val="3079"/>
              </a:lnSpc>
              <a:spcBef>
                <a:spcPct val="0"/>
              </a:spcBef>
            </a:pPr>
          </a:p>
        </p:txBody>
      </p:sp>
      <p:sp>
        <p:nvSpPr>
          <p:cNvPr name="TextBox 18" id="18"/>
          <p:cNvSpPr txBox="true"/>
          <p:nvPr/>
        </p:nvSpPr>
        <p:spPr>
          <a:xfrm rot="0">
            <a:off x="12903376" y="2059513"/>
            <a:ext cx="4848400" cy="1153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b="true" sz="2199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D</a:t>
            </a:r>
            <a:r>
              <a:rPr lang="en-US" b="true" sz="2199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efor</a:t>
            </a:r>
            <a:r>
              <a:rPr lang="en-US" b="true" sz="2199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estación: </a:t>
            </a:r>
            <a:r>
              <a:rPr lang="en-US" b="true" sz="2199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remoción de árboles que protege el suelo y regula la humedad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2712156"/>
            <a:ext cx="5375760" cy="1436794"/>
          </a:xfrm>
          <a:custGeom>
            <a:avLst/>
            <a:gdLst/>
            <a:ahLst/>
            <a:cxnLst/>
            <a:rect r="r" b="b" t="t" l="l"/>
            <a:pathLst>
              <a:path h="1436794" w="5375760">
                <a:moveTo>
                  <a:pt x="0" y="0"/>
                </a:moveTo>
                <a:lnTo>
                  <a:pt x="5375760" y="0"/>
                </a:lnTo>
                <a:lnTo>
                  <a:pt x="5375760" y="1436794"/>
                </a:lnTo>
                <a:lnTo>
                  <a:pt x="0" y="14367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676274" y="2712156"/>
            <a:ext cx="5827429" cy="1557513"/>
          </a:xfrm>
          <a:custGeom>
            <a:avLst/>
            <a:gdLst/>
            <a:ahLst/>
            <a:cxnLst/>
            <a:rect r="r" b="b" t="t" l="l"/>
            <a:pathLst>
              <a:path h="1557513" w="5827429">
                <a:moveTo>
                  <a:pt x="0" y="0"/>
                </a:moveTo>
                <a:lnTo>
                  <a:pt x="5827429" y="0"/>
                </a:lnTo>
                <a:lnTo>
                  <a:pt x="5827429" y="1557513"/>
                </a:lnTo>
                <a:lnTo>
                  <a:pt x="0" y="15575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775517" y="2671834"/>
            <a:ext cx="5104118" cy="1364192"/>
          </a:xfrm>
          <a:custGeom>
            <a:avLst/>
            <a:gdLst/>
            <a:ahLst/>
            <a:cxnLst/>
            <a:rect r="r" b="b" t="t" l="l"/>
            <a:pathLst>
              <a:path h="1364192" w="5104118">
                <a:moveTo>
                  <a:pt x="0" y="0"/>
                </a:moveTo>
                <a:lnTo>
                  <a:pt x="5104118" y="0"/>
                </a:lnTo>
                <a:lnTo>
                  <a:pt x="5104118" y="1364191"/>
                </a:lnTo>
                <a:lnTo>
                  <a:pt x="0" y="13641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221758" y="4974519"/>
            <a:ext cx="4736460" cy="4114800"/>
          </a:xfrm>
          <a:custGeom>
            <a:avLst/>
            <a:gdLst/>
            <a:ahLst/>
            <a:cxnLst/>
            <a:rect r="r" b="b" t="t" l="l"/>
            <a:pathLst>
              <a:path h="4114800" w="4736460">
                <a:moveTo>
                  <a:pt x="0" y="0"/>
                </a:moveTo>
                <a:lnTo>
                  <a:pt x="4736461" y="0"/>
                </a:lnTo>
                <a:lnTo>
                  <a:pt x="47364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74847" y="5143500"/>
            <a:ext cx="5734913" cy="4114800"/>
          </a:xfrm>
          <a:custGeom>
            <a:avLst/>
            <a:gdLst/>
            <a:ahLst/>
            <a:cxnLst/>
            <a:rect r="r" b="b" t="t" l="l"/>
            <a:pathLst>
              <a:path h="4114800" w="5734913">
                <a:moveTo>
                  <a:pt x="0" y="0"/>
                </a:moveTo>
                <a:lnTo>
                  <a:pt x="5734913" y="0"/>
                </a:lnTo>
                <a:lnTo>
                  <a:pt x="57349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703317" y="6137535"/>
            <a:ext cx="5048458" cy="1788769"/>
          </a:xfrm>
          <a:custGeom>
            <a:avLst/>
            <a:gdLst/>
            <a:ahLst/>
            <a:cxnLst/>
            <a:rect r="r" b="b" t="t" l="l"/>
            <a:pathLst>
              <a:path h="1788769" w="5048458">
                <a:moveTo>
                  <a:pt x="0" y="0"/>
                </a:moveTo>
                <a:lnTo>
                  <a:pt x="5048459" y="0"/>
                </a:lnTo>
                <a:lnTo>
                  <a:pt x="5048459" y="1788768"/>
                </a:lnTo>
                <a:lnTo>
                  <a:pt x="0" y="178876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-5158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776046" y="4617050"/>
            <a:ext cx="4103588" cy="1947339"/>
          </a:xfrm>
          <a:custGeom>
            <a:avLst/>
            <a:gdLst/>
            <a:ahLst/>
            <a:cxnLst/>
            <a:rect r="r" b="b" t="t" l="l"/>
            <a:pathLst>
              <a:path h="1947339" w="4103588">
                <a:moveTo>
                  <a:pt x="0" y="0"/>
                </a:moveTo>
                <a:lnTo>
                  <a:pt x="4103589" y="0"/>
                </a:lnTo>
                <a:lnTo>
                  <a:pt x="4103589" y="1947339"/>
                </a:lnTo>
                <a:lnTo>
                  <a:pt x="0" y="194733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3716580" y="358766"/>
            <a:ext cx="10893853" cy="1779667"/>
            <a:chOff x="0" y="0"/>
            <a:chExt cx="2869163" cy="468719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869163" cy="468719"/>
            </a:xfrm>
            <a:custGeom>
              <a:avLst/>
              <a:gdLst/>
              <a:ahLst/>
              <a:cxnLst/>
              <a:rect r="r" b="b" t="t" l="l"/>
              <a:pathLst>
                <a:path h="468719" w="2869163">
                  <a:moveTo>
                    <a:pt x="36244" y="0"/>
                  </a:moveTo>
                  <a:lnTo>
                    <a:pt x="2832919" y="0"/>
                  </a:lnTo>
                  <a:cubicBezTo>
                    <a:pt x="2842532" y="0"/>
                    <a:pt x="2851750" y="3819"/>
                    <a:pt x="2858547" y="10616"/>
                  </a:cubicBezTo>
                  <a:cubicBezTo>
                    <a:pt x="2865344" y="17413"/>
                    <a:pt x="2869163" y="26632"/>
                    <a:pt x="2869163" y="36244"/>
                  </a:cubicBezTo>
                  <a:lnTo>
                    <a:pt x="2869163" y="432475"/>
                  </a:lnTo>
                  <a:cubicBezTo>
                    <a:pt x="2869163" y="442087"/>
                    <a:pt x="2865344" y="451306"/>
                    <a:pt x="2858547" y="458103"/>
                  </a:cubicBezTo>
                  <a:cubicBezTo>
                    <a:pt x="2851750" y="464900"/>
                    <a:pt x="2842532" y="468719"/>
                    <a:pt x="2832919" y="468719"/>
                  </a:cubicBezTo>
                  <a:lnTo>
                    <a:pt x="36244" y="468719"/>
                  </a:lnTo>
                  <a:cubicBezTo>
                    <a:pt x="26632" y="468719"/>
                    <a:pt x="17413" y="464900"/>
                    <a:pt x="10616" y="458103"/>
                  </a:cubicBezTo>
                  <a:cubicBezTo>
                    <a:pt x="3819" y="451306"/>
                    <a:pt x="0" y="442087"/>
                    <a:pt x="0" y="432475"/>
                  </a:cubicBezTo>
                  <a:lnTo>
                    <a:pt x="0" y="36244"/>
                  </a:lnTo>
                  <a:cubicBezTo>
                    <a:pt x="0" y="26632"/>
                    <a:pt x="3819" y="17413"/>
                    <a:pt x="10616" y="10616"/>
                  </a:cubicBezTo>
                  <a:cubicBezTo>
                    <a:pt x="17413" y="3819"/>
                    <a:pt x="26632" y="0"/>
                    <a:pt x="36244" y="0"/>
                  </a:cubicBezTo>
                  <a:close/>
                </a:path>
              </a:pathLst>
            </a:custGeom>
            <a:solidFill>
              <a:srgbClr val="91B548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47625"/>
              <a:ext cx="2869163" cy="51634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3716580" y="645990"/>
            <a:ext cx="10932867" cy="1094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b="true" sz="6399">
                <a:solidFill>
                  <a:srgbClr val="000000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Prácticas de conservación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161748" y="2912240"/>
            <a:ext cx="5009701" cy="1526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b="true" sz="2199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Reforestac</a:t>
            </a:r>
            <a:r>
              <a:rPr lang="en-US" b="true" sz="2199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ión:</a:t>
            </a:r>
            <a:r>
              <a:rPr lang="en-US" b="true" sz="2199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b="true" sz="2199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plantar árboles para proteger el suelo y aumentar la materia orgánica</a:t>
            </a:r>
            <a:r>
              <a:rPr lang="en-US" b="true" sz="2199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.</a:t>
            </a:r>
          </a:p>
          <a:p>
            <a:pPr algn="ctr">
              <a:lnSpc>
                <a:spcPts val="2954"/>
              </a:lnSpc>
              <a:spcBef>
                <a:spcPct val="0"/>
              </a:spcBef>
            </a:pPr>
          </a:p>
        </p:txBody>
      </p:sp>
      <p:sp>
        <p:nvSpPr>
          <p:cNvPr name="TextBox 14" id="14"/>
          <p:cNvSpPr txBox="true"/>
          <p:nvPr/>
        </p:nvSpPr>
        <p:spPr>
          <a:xfrm rot="0">
            <a:off x="6909760" y="2894330"/>
            <a:ext cx="5360456" cy="1153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079"/>
              </a:lnSpc>
              <a:spcBef>
                <a:spcPct val="0"/>
              </a:spcBef>
            </a:pPr>
            <a:r>
              <a:rPr lang="en-US" b="true" sz="2199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Abo</a:t>
            </a:r>
            <a:r>
              <a:rPr lang="en-US" b="true" sz="2199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nos orgánicos y compost: </a:t>
            </a:r>
            <a:r>
              <a:rPr lang="en-US" b="true" sz="2199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mejoran la fertilidad y la estructura del suelo.</a:t>
            </a:r>
          </a:p>
          <a:p>
            <a:pPr algn="ctr">
              <a:lnSpc>
                <a:spcPts val="3079"/>
              </a:lnSpc>
              <a:spcBef>
                <a:spcPct val="0"/>
              </a:spcBef>
            </a:pPr>
          </a:p>
        </p:txBody>
      </p:sp>
      <p:sp>
        <p:nvSpPr>
          <p:cNvPr name="TextBox 15" id="15"/>
          <p:cNvSpPr txBox="true"/>
          <p:nvPr/>
        </p:nvSpPr>
        <p:spPr>
          <a:xfrm rot="0">
            <a:off x="12903376" y="2768358"/>
            <a:ext cx="4848400" cy="1153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b="true" sz="2199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Barbecho: </a:t>
            </a:r>
            <a:r>
              <a:rPr lang="en-US" b="true" sz="2199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descanso de la tierra entre cultivos para recuperar nutrientes 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989590" y="3171514"/>
            <a:ext cx="6965792" cy="5217620"/>
          </a:xfrm>
          <a:custGeom>
            <a:avLst/>
            <a:gdLst/>
            <a:ahLst/>
            <a:cxnLst/>
            <a:rect r="r" b="b" t="t" l="l"/>
            <a:pathLst>
              <a:path h="5217620" w="6965792">
                <a:moveTo>
                  <a:pt x="0" y="0"/>
                </a:moveTo>
                <a:lnTo>
                  <a:pt x="6965791" y="0"/>
                </a:lnTo>
                <a:lnTo>
                  <a:pt x="6965791" y="5217620"/>
                </a:lnTo>
                <a:lnTo>
                  <a:pt x="0" y="52176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186978" y="3171514"/>
            <a:ext cx="6922813" cy="5249381"/>
          </a:xfrm>
          <a:custGeom>
            <a:avLst/>
            <a:gdLst/>
            <a:ahLst/>
            <a:cxnLst/>
            <a:rect r="r" b="b" t="t" l="l"/>
            <a:pathLst>
              <a:path h="5249381" w="6922813">
                <a:moveTo>
                  <a:pt x="0" y="0"/>
                </a:moveTo>
                <a:lnTo>
                  <a:pt x="6922814" y="0"/>
                </a:lnTo>
                <a:lnTo>
                  <a:pt x="6922814" y="5249382"/>
                </a:lnTo>
                <a:lnTo>
                  <a:pt x="0" y="52493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10613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3740052" y="138866"/>
            <a:ext cx="10893853" cy="1779667"/>
            <a:chOff x="0" y="0"/>
            <a:chExt cx="2869163" cy="46871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869163" cy="468719"/>
            </a:xfrm>
            <a:custGeom>
              <a:avLst/>
              <a:gdLst/>
              <a:ahLst/>
              <a:cxnLst/>
              <a:rect r="r" b="b" t="t" l="l"/>
              <a:pathLst>
                <a:path h="468719" w="2869163">
                  <a:moveTo>
                    <a:pt x="36244" y="0"/>
                  </a:moveTo>
                  <a:lnTo>
                    <a:pt x="2832919" y="0"/>
                  </a:lnTo>
                  <a:cubicBezTo>
                    <a:pt x="2842532" y="0"/>
                    <a:pt x="2851750" y="3819"/>
                    <a:pt x="2858547" y="10616"/>
                  </a:cubicBezTo>
                  <a:cubicBezTo>
                    <a:pt x="2865344" y="17413"/>
                    <a:pt x="2869163" y="26632"/>
                    <a:pt x="2869163" y="36244"/>
                  </a:cubicBezTo>
                  <a:lnTo>
                    <a:pt x="2869163" y="432475"/>
                  </a:lnTo>
                  <a:cubicBezTo>
                    <a:pt x="2869163" y="442087"/>
                    <a:pt x="2865344" y="451306"/>
                    <a:pt x="2858547" y="458103"/>
                  </a:cubicBezTo>
                  <a:cubicBezTo>
                    <a:pt x="2851750" y="464900"/>
                    <a:pt x="2842532" y="468719"/>
                    <a:pt x="2832919" y="468719"/>
                  </a:cubicBezTo>
                  <a:lnTo>
                    <a:pt x="36244" y="468719"/>
                  </a:lnTo>
                  <a:cubicBezTo>
                    <a:pt x="26632" y="468719"/>
                    <a:pt x="17413" y="464900"/>
                    <a:pt x="10616" y="458103"/>
                  </a:cubicBezTo>
                  <a:cubicBezTo>
                    <a:pt x="3819" y="451306"/>
                    <a:pt x="0" y="442087"/>
                    <a:pt x="0" y="432475"/>
                  </a:cubicBezTo>
                  <a:lnTo>
                    <a:pt x="0" y="36244"/>
                  </a:lnTo>
                  <a:cubicBezTo>
                    <a:pt x="0" y="26632"/>
                    <a:pt x="3819" y="17413"/>
                    <a:pt x="10616" y="10616"/>
                  </a:cubicBezTo>
                  <a:cubicBezTo>
                    <a:pt x="17413" y="3819"/>
                    <a:pt x="26632" y="0"/>
                    <a:pt x="36244" y="0"/>
                  </a:cubicBezTo>
                  <a:close/>
                </a:path>
              </a:pathLst>
            </a:custGeom>
            <a:solidFill>
              <a:srgbClr val="91B548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47625"/>
              <a:ext cx="2869163" cy="51634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3677567" y="419417"/>
            <a:ext cx="10932867" cy="1094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b="true" sz="6399">
                <a:solidFill>
                  <a:srgbClr val="000000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Rol de los jóvenes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934889" y="2154773"/>
            <a:ext cx="12418223" cy="13101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23"/>
              </a:lnSpc>
            </a:pPr>
            <a:r>
              <a:rPr lang="en-US" b="true" sz="3199">
                <a:solidFill>
                  <a:srgbClr val="000000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Pueden</a:t>
            </a:r>
            <a:r>
              <a:rPr lang="en-US" b="true" sz="3199">
                <a:solidFill>
                  <a:srgbClr val="000000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 participar activamente en la conservación del suelo mediante actividades prácticas como:</a:t>
            </a:r>
          </a:p>
          <a:p>
            <a:pPr algn="ctr">
              <a:lnSpc>
                <a:spcPts val="3423"/>
              </a:lnSpc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2474369" y="8449471"/>
            <a:ext cx="5996233" cy="13101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23"/>
              </a:lnSpc>
            </a:pPr>
            <a:r>
              <a:rPr lang="en-US" b="true" sz="3199">
                <a:solidFill>
                  <a:srgbClr val="000000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Hue</a:t>
            </a:r>
            <a:r>
              <a:rPr lang="en-US" b="true" sz="3199">
                <a:solidFill>
                  <a:srgbClr val="000000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rtos escolares con rotación de cultivos y compostaje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650268" y="8449471"/>
            <a:ext cx="5996233" cy="8815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23"/>
              </a:lnSpc>
            </a:pPr>
            <a:r>
              <a:rPr lang="en-US" b="true" sz="3199">
                <a:solidFill>
                  <a:srgbClr val="000000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Campañas de </a:t>
            </a:r>
            <a:r>
              <a:rPr lang="en-US" b="true" sz="3199">
                <a:solidFill>
                  <a:srgbClr val="000000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reforestación y protección de áreas verdes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698401" y="-488256"/>
            <a:ext cx="3107658" cy="3432152"/>
          </a:xfrm>
          <a:custGeom>
            <a:avLst/>
            <a:gdLst/>
            <a:ahLst/>
            <a:cxnLst/>
            <a:rect r="r" b="b" t="t" l="l"/>
            <a:pathLst>
              <a:path h="3432152" w="3107658">
                <a:moveTo>
                  <a:pt x="0" y="0"/>
                </a:moveTo>
                <a:lnTo>
                  <a:pt x="3107657" y="0"/>
                </a:lnTo>
                <a:lnTo>
                  <a:pt x="3107657" y="3432152"/>
                </a:lnTo>
                <a:lnTo>
                  <a:pt x="0" y="34321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543836" y="4176675"/>
            <a:ext cx="5381121" cy="5374395"/>
          </a:xfrm>
          <a:custGeom>
            <a:avLst/>
            <a:gdLst/>
            <a:ahLst/>
            <a:cxnLst/>
            <a:rect r="r" b="b" t="t" l="l"/>
            <a:pathLst>
              <a:path h="5374395" w="5381121">
                <a:moveTo>
                  <a:pt x="0" y="0"/>
                </a:moveTo>
                <a:lnTo>
                  <a:pt x="5381121" y="0"/>
                </a:lnTo>
                <a:lnTo>
                  <a:pt x="5381121" y="5374395"/>
                </a:lnTo>
                <a:lnTo>
                  <a:pt x="0" y="53743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619380" y="4820938"/>
            <a:ext cx="9785792" cy="4975819"/>
            <a:chOff x="0" y="0"/>
            <a:chExt cx="13047722" cy="6634426"/>
          </a:xfrm>
        </p:grpSpPr>
        <p:grpSp>
          <p:nvGrpSpPr>
            <p:cNvPr name="Group 5" id="5"/>
            <p:cNvGrpSpPr/>
            <p:nvPr/>
          </p:nvGrpSpPr>
          <p:grpSpPr>
            <a:xfrm rot="0">
              <a:off x="0" y="0"/>
              <a:ext cx="13047722" cy="6634426"/>
              <a:chOff x="0" y="0"/>
              <a:chExt cx="2577328" cy="1310504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2577328" cy="1310504"/>
              </a:xfrm>
              <a:custGeom>
                <a:avLst/>
                <a:gdLst/>
                <a:ahLst/>
                <a:cxnLst/>
                <a:rect r="r" b="b" t="t" l="l"/>
                <a:pathLst>
                  <a:path h="1310504" w="2577328">
                    <a:moveTo>
                      <a:pt x="0" y="0"/>
                    </a:moveTo>
                    <a:lnTo>
                      <a:pt x="2577328" y="0"/>
                    </a:lnTo>
                    <a:lnTo>
                      <a:pt x="2577328" y="1310504"/>
                    </a:lnTo>
                    <a:lnTo>
                      <a:pt x="0" y="1310504"/>
                    </a:lnTo>
                    <a:close/>
                  </a:path>
                </a:pathLst>
              </a:custGeom>
              <a:solidFill>
                <a:srgbClr val="85A787"/>
              </a:solidFill>
            </p:spPr>
          </p:sp>
          <p:sp>
            <p:nvSpPr>
              <p:cNvPr name="TextBox 7" id="7"/>
              <p:cNvSpPr txBox="true"/>
              <p:nvPr/>
            </p:nvSpPr>
            <p:spPr>
              <a:xfrm>
                <a:off x="0" y="-47625"/>
                <a:ext cx="2577328" cy="135812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499"/>
                  </a:lnSpc>
                </a:pPr>
              </a:p>
            </p:txBody>
          </p:sp>
        </p:grpSp>
        <p:sp>
          <p:nvSpPr>
            <p:cNvPr name="TextBox 8" id="8"/>
            <p:cNvSpPr txBox="true"/>
            <p:nvPr/>
          </p:nvSpPr>
          <p:spPr>
            <a:xfrm rot="0">
              <a:off x="784261" y="299877"/>
              <a:ext cx="11479199" cy="591544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919"/>
                </a:lnSpc>
              </a:pPr>
              <a:r>
                <a:rPr lang="en-US" sz="2799" b="true">
                  <a:solidFill>
                    <a:srgbClr val="000000"/>
                  </a:solidFill>
                  <a:latin typeface="Inter Bold"/>
                  <a:ea typeface="Inter Bold"/>
                  <a:cs typeface="Inter Bold"/>
                  <a:sym typeface="Inter Bold"/>
                </a:rPr>
                <a:t>Procedimiento:</a:t>
              </a:r>
            </a:p>
            <a:p>
              <a:pPr algn="l" marL="604516" indent="-302258" lvl="1">
                <a:lnSpc>
                  <a:spcPts val="3919"/>
                </a:lnSpc>
                <a:buAutoNum type="arabicPeriod" startAt="1"/>
              </a:pPr>
              <a:r>
                <a:rPr lang="en-US" sz="2799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Tomar una pequeña cantidad de suelo húmedo (como una pelota de plastilina).</a:t>
              </a:r>
            </a:p>
            <a:p>
              <a:pPr algn="l" marL="604516" indent="-302258" lvl="1">
                <a:lnSpc>
                  <a:spcPts val="3919"/>
                </a:lnSpc>
                <a:buAutoNum type="arabicPeriod" startAt="1"/>
              </a:pPr>
              <a:r>
                <a:rPr lang="en-US" sz="2799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Amasar con las manos hasta que quede maleable.</a:t>
              </a:r>
            </a:p>
            <a:p>
              <a:pPr algn="l" marL="604516" indent="-302258" lvl="1">
                <a:lnSpc>
                  <a:spcPts val="3919"/>
                </a:lnSpc>
                <a:buAutoNum type="arabicPeriod" startAt="1"/>
              </a:pPr>
              <a:r>
                <a:rPr lang="en-US" sz="2799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Intentar formar un “donut” o anillo de 3–5 cm de grosor.</a:t>
              </a:r>
            </a:p>
            <a:p>
              <a:pPr algn="l" marL="604516" indent="-302258" lvl="1">
                <a:lnSpc>
                  <a:spcPts val="3919"/>
                </a:lnSpc>
                <a:buAutoNum type="arabicPeriod" startAt="1"/>
              </a:pPr>
              <a:r>
                <a:rPr lang="en-US" sz="2799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Observar</a:t>
              </a:r>
            </a:p>
            <a:p>
              <a:pPr algn="ctr">
                <a:lnSpc>
                  <a:spcPts val="391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619380" y="4897812"/>
            <a:ext cx="9953594" cy="4653258"/>
            <a:chOff x="0" y="0"/>
            <a:chExt cx="13271459" cy="6204343"/>
          </a:xfrm>
        </p:grpSpPr>
        <p:grpSp>
          <p:nvGrpSpPr>
            <p:cNvPr name="Group 10" id="10"/>
            <p:cNvGrpSpPr/>
            <p:nvPr/>
          </p:nvGrpSpPr>
          <p:grpSpPr>
            <a:xfrm rot="0">
              <a:off x="0" y="0"/>
              <a:ext cx="13271459" cy="6204343"/>
              <a:chOff x="0" y="0"/>
              <a:chExt cx="2245167" cy="1049605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2245167" cy="1049605"/>
              </a:xfrm>
              <a:custGeom>
                <a:avLst/>
                <a:gdLst/>
                <a:ahLst/>
                <a:cxnLst/>
                <a:rect r="r" b="b" t="t" l="l"/>
                <a:pathLst>
                  <a:path h="1049605" w="2245167">
                    <a:moveTo>
                      <a:pt x="0" y="0"/>
                    </a:moveTo>
                    <a:lnTo>
                      <a:pt x="2245167" y="0"/>
                    </a:lnTo>
                    <a:lnTo>
                      <a:pt x="2245167" y="1049605"/>
                    </a:lnTo>
                    <a:lnTo>
                      <a:pt x="0" y="1049605"/>
                    </a:lnTo>
                    <a:close/>
                  </a:path>
                </a:pathLst>
              </a:custGeom>
              <a:solidFill>
                <a:srgbClr val="F8EDD2"/>
              </a:solidFill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0" y="-47625"/>
                <a:ext cx="2245167" cy="109723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499"/>
                  </a:lnSpc>
                </a:pPr>
              </a:p>
            </p:txBody>
          </p:sp>
        </p:grpSp>
        <p:sp>
          <p:nvSpPr>
            <p:cNvPr name="TextBox 13" id="13"/>
            <p:cNvSpPr txBox="true"/>
            <p:nvPr/>
          </p:nvSpPr>
          <p:spPr>
            <a:xfrm rot="0">
              <a:off x="797710" y="361321"/>
              <a:ext cx="11676040" cy="535366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1411701" indent="-470567" lvl="2">
                <a:lnSpc>
                  <a:spcPts val="4577"/>
                </a:lnSpc>
                <a:buFont typeface="Arial"/>
                <a:buChar char="⚬"/>
              </a:pPr>
              <a:r>
                <a:rPr lang="en-US" b="true" sz="3269">
                  <a:solidFill>
                    <a:srgbClr val="000000"/>
                  </a:solidFill>
                  <a:latin typeface="Inter Bold"/>
                  <a:ea typeface="Inter Bold"/>
                  <a:cs typeface="Inter Bold"/>
                  <a:sym typeface="Inter Bold"/>
                </a:rPr>
                <a:t>Si el anillo se rompe fácilmente → suelo arenoso (poca arcilla).</a:t>
              </a:r>
            </a:p>
            <a:p>
              <a:pPr algn="l" marL="1411701" indent="-470567" lvl="2">
                <a:lnSpc>
                  <a:spcPts val="4577"/>
                </a:lnSpc>
                <a:buFont typeface="Arial"/>
                <a:buChar char="⚬"/>
              </a:pPr>
              <a:r>
                <a:rPr lang="en-US" b="true" sz="3269">
                  <a:solidFill>
                    <a:srgbClr val="000000"/>
                  </a:solidFill>
                  <a:latin typeface="Inter Bold"/>
                  <a:ea typeface="Inter Bold"/>
                  <a:cs typeface="Inter Bold"/>
                  <a:sym typeface="Inter Bold"/>
                </a:rPr>
                <a:t>Si mantiene la forma con dificultad → suelo franco.</a:t>
              </a:r>
            </a:p>
            <a:p>
              <a:pPr algn="l" marL="1411701" indent="-470567" lvl="2">
                <a:lnSpc>
                  <a:spcPts val="4577"/>
                </a:lnSpc>
                <a:buFont typeface="Arial"/>
                <a:buChar char="⚬"/>
              </a:pPr>
              <a:r>
                <a:rPr lang="en-US" b="true" sz="3269">
                  <a:solidFill>
                    <a:srgbClr val="000000"/>
                  </a:solidFill>
                  <a:latin typeface="Inter Bold"/>
                  <a:ea typeface="Inter Bold"/>
                  <a:cs typeface="Inter Bold"/>
                  <a:sym typeface="Inter Bold"/>
                </a:rPr>
                <a:t>Si se puede moldear bien y no se rompe → suelo arcilloso (alto porcentaje de arcilla).</a:t>
              </a: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-527695" y="1103995"/>
            <a:ext cx="10932867" cy="1094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b="true" sz="6399">
                <a:solidFill>
                  <a:srgbClr val="000000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Experimentemos!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28700" y="3497225"/>
            <a:ext cx="14779540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b="true" sz="3999">
                <a:solidFill>
                  <a:srgbClr val="000000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La prueba del “Donut” (o anillo) de suelo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6802011" y="1028700"/>
            <a:ext cx="457289" cy="342900"/>
            <a:chOff x="0" y="0"/>
            <a:chExt cx="609719" cy="457200"/>
          </a:xfrm>
        </p:grpSpPr>
        <p:sp>
          <p:nvSpPr>
            <p:cNvPr name="AutoShape 3" id="3"/>
            <p:cNvSpPr/>
            <p:nvPr/>
          </p:nvSpPr>
          <p:spPr>
            <a:xfrm>
              <a:off x="0" y="25400"/>
              <a:ext cx="609719" cy="0"/>
            </a:xfrm>
            <a:prstGeom prst="line">
              <a:avLst/>
            </a:prstGeom>
            <a:ln cap="flat" w="50800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4" id="4"/>
            <p:cNvSpPr/>
            <p:nvPr/>
          </p:nvSpPr>
          <p:spPr>
            <a:xfrm>
              <a:off x="0" y="228600"/>
              <a:ext cx="609719" cy="0"/>
            </a:xfrm>
            <a:prstGeom prst="line">
              <a:avLst/>
            </a:prstGeom>
            <a:ln cap="flat" w="50800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5" id="5"/>
            <p:cNvSpPr/>
            <p:nvPr/>
          </p:nvSpPr>
          <p:spPr>
            <a:xfrm>
              <a:off x="0" y="431800"/>
              <a:ext cx="609719" cy="0"/>
            </a:xfrm>
            <a:prstGeom prst="line">
              <a:avLst/>
            </a:prstGeom>
            <a:ln cap="flat" w="50800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</p:grpSp>
      <p:grpSp>
        <p:nvGrpSpPr>
          <p:cNvPr name="Group 6" id="6"/>
          <p:cNvGrpSpPr/>
          <p:nvPr/>
        </p:nvGrpSpPr>
        <p:grpSpPr>
          <a:xfrm rot="0">
            <a:off x="597500" y="4958104"/>
            <a:ext cx="6434444" cy="4558546"/>
            <a:chOff x="0" y="0"/>
            <a:chExt cx="832821" cy="59002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32821" cy="590020"/>
            </a:xfrm>
            <a:custGeom>
              <a:avLst/>
              <a:gdLst/>
              <a:ahLst/>
              <a:cxnLst/>
              <a:rect r="r" b="b" t="t" l="l"/>
              <a:pathLst>
                <a:path h="590020" w="832821">
                  <a:moveTo>
                    <a:pt x="60160" y="0"/>
                  </a:moveTo>
                  <a:lnTo>
                    <a:pt x="772661" y="0"/>
                  </a:lnTo>
                  <a:cubicBezTo>
                    <a:pt x="805886" y="0"/>
                    <a:pt x="832821" y="26935"/>
                    <a:pt x="832821" y="60160"/>
                  </a:cubicBezTo>
                  <a:lnTo>
                    <a:pt x="832821" y="529860"/>
                  </a:lnTo>
                  <a:cubicBezTo>
                    <a:pt x="832821" y="563086"/>
                    <a:pt x="805886" y="590020"/>
                    <a:pt x="772661" y="590020"/>
                  </a:cubicBezTo>
                  <a:lnTo>
                    <a:pt x="60160" y="590020"/>
                  </a:lnTo>
                  <a:cubicBezTo>
                    <a:pt x="26935" y="590020"/>
                    <a:pt x="0" y="563086"/>
                    <a:pt x="0" y="529860"/>
                  </a:cubicBezTo>
                  <a:lnTo>
                    <a:pt x="0" y="60160"/>
                  </a:lnTo>
                  <a:cubicBezTo>
                    <a:pt x="0" y="26935"/>
                    <a:pt x="26935" y="0"/>
                    <a:pt x="60160" y="0"/>
                  </a:cubicBezTo>
                  <a:close/>
                </a:path>
              </a:pathLst>
            </a:custGeom>
            <a:blipFill>
              <a:blip r:embed="rId2"/>
              <a:stretch>
                <a:fillRect l="-101542" t="0" r="-101542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188240" y="1028700"/>
            <a:ext cx="6843704" cy="3086100"/>
            <a:chOff x="0" y="0"/>
            <a:chExt cx="1802457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802457" cy="812800"/>
            </a:xfrm>
            <a:custGeom>
              <a:avLst/>
              <a:gdLst/>
              <a:ahLst/>
              <a:cxnLst/>
              <a:rect r="r" b="b" t="t" l="l"/>
              <a:pathLst>
                <a:path h="812800" w="1802457">
                  <a:moveTo>
                    <a:pt x="57694" y="0"/>
                  </a:moveTo>
                  <a:lnTo>
                    <a:pt x="1744763" y="0"/>
                  </a:lnTo>
                  <a:cubicBezTo>
                    <a:pt x="1760065" y="0"/>
                    <a:pt x="1774739" y="6078"/>
                    <a:pt x="1785559" y="16898"/>
                  </a:cubicBezTo>
                  <a:cubicBezTo>
                    <a:pt x="1796379" y="27718"/>
                    <a:pt x="1802457" y="42392"/>
                    <a:pt x="1802457" y="57694"/>
                  </a:cubicBezTo>
                  <a:lnTo>
                    <a:pt x="1802457" y="755106"/>
                  </a:lnTo>
                  <a:cubicBezTo>
                    <a:pt x="1802457" y="770408"/>
                    <a:pt x="1796379" y="785082"/>
                    <a:pt x="1785559" y="795902"/>
                  </a:cubicBezTo>
                  <a:cubicBezTo>
                    <a:pt x="1774739" y="806722"/>
                    <a:pt x="1760065" y="812800"/>
                    <a:pt x="1744763" y="812800"/>
                  </a:cubicBezTo>
                  <a:lnTo>
                    <a:pt x="57694" y="812800"/>
                  </a:lnTo>
                  <a:cubicBezTo>
                    <a:pt x="42392" y="812800"/>
                    <a:pt x="27718" y="806722"/>
                    <a:pt x="16898" y="795902"/>
                  </a:cubicBezTo>
                  <a:cubicBezTo>
                    <a:pt x="6078" y="785082"/>
                    <a:pt x="0" y="770408"/>
                    <a:pt x="0" y="755106"/>
                  </a:cubicBezTo>
                  <a:lnTo>
                    <a:pt x="0" y="57694"/>
                  </a:lnTo>
                  <a:cubicBezTo>
                    <a:pt x="0" y="42392"/>
                    <a:pt x="6078" y="27718"/>
                    <a:pt x="16898" y="16898"/>
                  </a:cubicBezTo>
                  <a:cubicBezTo>
                    <a:pt x="27718" y="6078"/>
                    <a:pt x="42392" y="0"/>
                    <a:pt x="57694" y="0"/>
                  </a:cubicBezTo>
                  <a:close/>
                </a:path>
              </a:pathLst>
            </a:custGeom>
            <a:solidFill>
              <a:srgbClr val="91B548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47625"/>
              <a:ext cx="1802457" cy="860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11792036" y="-1213419"/>
            <a:ext cx="7918144" cy="7918144"/>
          </a:xfrm>
          <a:custGeom>
            <a:avLst/>
            <a:gdLst/>
            <a:ahLst/>
            <a:cxnLst/>
            <a:rect r="r" b="b" t="t" l="l"/>
            <a:pathLst>
              <a:path h="7918144" w="7918144">
                <a:moveTo>
                  <a:pt x="0" y="0"/>
                </a:moveTo>
                <a:lnTo>
                  <a:pt x="7918144" y="0"/>
                </a:lnTo>
                <a:lnTo>
                  <a:pt x="7918144" y="7918145"/>
                </a:lnTo>
                <a:lnTo>
                  <a:pt x="0" y="79181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1391784" y="4462917"/>
            <a:ext cx="1992320" cy="1847877"/>
          </a:xfrm>
          <a:custGeom>
            <a:avLst/>
            <a:gdLst/>
            <a:ahLst/>
            <a:cxnLst/>
            <a:rect r="r" b="b" t="t" l="l"/>
            <a:pathLst>
              <a:path h="1847877" w="1992320">
                <a:moveTo>
                  <a:pt x="0" y="0"/>
                </a:moveTo>
                <a:lnTo>
                  <a:pt x="1992320" y="0"/>
                </a:lnTo>
                <a:lnTo>
                  <a:pt x="1992320" y="1847876"/>
                </a:lnTo>
                <a:lnTo>
                  <a:pt x="0" y="18478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3980293" y="4511100"/>
            <a:ext cx="1519036" cy="1751509"/>
          </a:xfrm>
          <a:custGeom>
            <a:avLst/>
            <a:gdLst/>
            <a:ahLst/>
            <a:cxnLst/>
            <a:rect r="r" b="b" t="t" l="l"/>
            <a:pathLst>
              <a:path h="1751509" w="1519036">
                <a:moveTo>
                  <a:pt x="0" y="0"/>
                </a:moveTo>
                <a:lnTo>
                  <a:pt x="1519036" y="0"/>
                </a:lnTo>
                <a:lnTo>
                  <a:pt x="1519036" y="1751510"/>
                </a:lnTo>
                <a:lnTo>
                  <a:pt x="0" y="17515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1948670" y="6633424"/>
            <a:ext cx="2031623" cy="1429754"/>
          </a:xfrm>
          <a:custGeom>
            <a:avLst/>
            <a:gdLst/>
            <a:ahLst/>
            <a:cxnLst/>
            <a:rect r="r" b="b" t="t" l="l"/>
            <a:pathLst>
              <a:path h="1429754" w="2031623">
                <a:moveTo>
                  <a:pt x="0" y="0"/>
                </a:moveTo>
                <a:lnTo>
                  <a:pt x="2031623" y="0"/>
                </a:lnTo>
                <a:lnTo>
                  <a:pt x="2031623" y="1429755"/>
                </a:lnTo>
                <a:lnTo>
                  <a:pt x="0" y="14297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5656776" y="4158810"/>
            <a:ext cx="2215107" cy="2215107"/>
          </a:xfrm>
          <a:custGeom>
            <a:avLst/>
            <a:gdLst/>
            <a:ahLst/>
            <a:cxnLst/>
            <a:rect r="r" b="b" t="t" l="l"/>
            <a:pathLst>
              <a:path h="2215107" w="2215107">
                <a:moveTo>
                  <a:pt x="0" y="0"/>
                </a:moveTo>
                <a:lnTo>
                  <a:pt x="2215108" y="0"/>
                </a:lnTo>
                <a:lnTo>
                  <a:pt x="2215108" y="2215108"/>
                </a:lnTo>
                <a:lnTo>
                  <a:pt x="0" y="22151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4327594" y="6631093"/>
            <a:ext cx="1423514" cy="1754717"/>
          </a:xfrm>
          <a:custGeom>
            <a:avLst/>
            <a:gdLst/>
            <a:ahLst/>
            <a:cxnLst/>
            <a:rect r="r" b="b" t="t" l="l"/>
            <a:pathLst>
              <a:path h="1754717" w="1423514">
                <a:moveTo>
                  <a:pt x="0" y="0"/>
                </a:moveTo>
                <a:lnTo>
                  <a:pt x="1423514" y="0"/>
                </a:lnTo>
                <a:lnTo>
                  <a:pt x="1423514" y="1754717"/>
                </a:lnTo>
                <a:lnTo>
                  <a:pt x="0" y="175471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7691596" y="881572"/>
            <a:ext cx="10166411" cy="6355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257"/>
              </a:lnSpc>
              <a:spcBef>
                <a:spcPct val="0"/>
              </a:spcBef>
            </a:pPr>
            <a:r>
              <a:rPr lang="en-US" b="true" sz="304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C</a:t>
            </a:r>
            <a:r>
              <a:rPr lang="en-US" b="true" sz="304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iencia que </a:t>
            </a:r>
            <a:r>
              <a:rPr lang="en-US" b="true" sz="3041">
                <a:solidFill>
                  <a:srgbClr val="244622"/>
                </a:solidFill>
                <a:latin typeface="Inter Bold"/>
                <a:ea typeface="Inter Bold"/>
                <a:cs typeface="Inter Bold"/>
                <a:sym typeface="Inter Bold"/>
              </a:rPr>
              <a:t>estudia el suelo</a:t>
            </a:r>
            <a:r>
              <a:rPr lang="en-US" b="true" sz="304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como un recurso natural vivo, su composición, formación, funciones y su relación con los seres vivos, especialmente en la agricultura.</a:t>
            </a:r>
          </a:p>
          <a:p>
            <a:pPr algn="just">
              <a:lnSpc>
                <a:spcPts val="4257"/>
              </a:lnSpc>
              <a:spcBef>
                <a:spcPct val="0"/>
              </a:spcBef>
            </a:pPr>
          </a:p>
          <a:p>
            <a:pPr algn="just">
              <a:lnSpc>
                <a:spcPts val="4257"/>
              </a:lnSpc>
              <a:spcBef>
                <a:spcPct val="0"/>
              </a:spcBef>
            </a:pPr>
            <a:r>
              <a:rPr lang="en-US" b="true" sz="304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El suelo no es solo “tierra”, sino una mezcla compleja de:</a:t>
            </a:r>
          </a:p>
          <a:p>
            <a:pPr algn="just" marL="656589" indent="-328294" lvl="1">
              <a:lnSpc>
                <a:spcPts val="4257"/>
              </a:lnSpc>
              <a:buFont typeface="Arial"/>
              <a:buChar char="•"/>
            </a:pPr>
            <a:r>
              <a:rPr lang="en-US" b="true" sz="304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minerales</a:t>
            </a:r>
          </a:p>
          <a:p>
            <a:pPr algn="just" marL="656589" indent="-328294" lvl="1">
              <a:lnSpc>
                <a:spcPts val="4257"/>
              </a:lnSpc>
              <a:buFont typeface="Arial"/>
              <a:buChar char="•"/>
            </a:pPr>
            <a:r>
              <a:rPr lang="en-US" b="true" sz="304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agua</a:t>
            </a:r>
          </a:p>
          <a:p>
            <a:pPr algn="just" marL="656589" indent="-328294" lvl="1">
              <a:lnSpc>
                <a:spcPts val="4257"/>
              </a:lnSpc>
              <a:buFont typeface="Arial"/>
              <a:buChar char="•"/>
            </a:pPr>
            <a:r>
              <a:rPr lang="en-US" b="true" sz="304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aire</a:t>
            </a:r>
          </a:p>
          <a:p>
            <a:pPr algn="just" marL="656589" indent="-328294" lvl="1">
              <a:lnSpc>
                <a:spcPts val="4257"/>
              </a:lnSpc>
              <a:buFont typeface="Arial"/>
              <a:buChar char="•"/>
            </a:pPr>
            <a:r>
              <a:rPr lang="en-US" b="true" sz="304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materia orgánica</a:t>
            </a:r>
          </a:p>
          <a:p>
            <a:pPr algn="just" marL="656589" indent="-328294" lvl="1">
              <a:lnSpc>
                <a:spcPts val="4257"/>
              </a:lnSpc>
              <a:buFont typeface="Arial"/>
              <a:buChar char="•"/>
            </a:pPr>
            <a:r>
              <a:rPr lang="en-US" b="true" sz="3041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organismos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549547" y="1561671"/>
            <a:ext cx="6121089" cy="19058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28"/>
              </a:lnSpc>
              <a:spcBef>
                <a:spcPct val="0"/>
              </a:spcBef>
            </a:pPr>
            <a:r>
              <a:rPr lang="en-US" b="true" sz="5448">
                <a:solidFill>
                  <a:srgbClr val="000000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 ¿Qué e</a:t>
            </a:r>
            <a:r>
              <a:rPr lang="en-US" b="true" sz="5448">
                <a:solidFill>
                  <a:srgbClr val="000000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s la edafología?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7691596" y="8663210"/>
            <a:ext cx="10180288" cy="17259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60"/>
              </a:lnSpc>
            </a:pPr>
            <a:r>
              <a:rPr lang="en-US" sz="400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Es esencial para la vida: permite el crecimiento de las plantas, filtra el agua, regula el clima y almacena carbono.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784830" y="3009213"/>
            <a:ext cx="8661363" cy="2472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160"/>
              </a:lnSpc>
              <a:spcBef>
                <a:spcPct val="0"/>
              </a:spcBef>
            </a:pPr>
            <a:r>
              <a:rPr lang="en-US" b="true" sz="14400">
                <a:solidFill>
                  <a:srgbClr val="D1C92E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GRACIAS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276944" y="5692428"/>
            <a:ext cx="9515694" cy="986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b="true" sz="2799" i="true">
                <a:solidFill>
                  <a:srgbClr val="929937"/>
                </a:solidFill>
                <a:latin typeface="Inter Bold Italics"/>
                <a:ea typeface="Inter Bold Italics"/>
                <a:cs typeface="Inter Bold Italics"/>
                <a:sym typeface="Inter Bold Italics"/>
              </a:rPr>
              <a:t>La salud de los suelos es fundamental para la sostenibilidad ambiental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0" y="8363916"/>
            <a:ext cx="7652486" cy="1788769"/>
          </a:xfrm>
          <a:custGeom>
            <a:avLst/>
            <a:gdLst/>
            <a:ahLst/>
            <a:cxnLst/>
            <a:rect r="r" b="b" t="t" l="l"/>
            <a:pathLst>
              <a:path h="1788769" w="7652486">
                <a:moveTo>
                  <a:pt x="0" y="0"/>
                </a:moveTo>
                <a:lnTo>
                  <a:pt x="7652486" y="0"/>
                </a:lnTo>
                <a:lnTo>
                  <a:pt x="7652486" y="1788768"/>
                </a:lnTo>
                <a:lnTo>
                  <a:pt x="0" y="17887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652486" y="8363916"/>
            <a:ext cx="7652486" cy="1788769"/>
          </a:xfrm>
          <a:custGeom>
            <a:avLst/>
            <a:gdLst/>
            <a:ahLst/>
            <a:cxnLst/>
            <a:rect r="r" b="b" t="t" l="l"/>
            <a:pathLst>
              <a:path h="1788769" w="7652486">
                <a:moveTo>
                  <a:pt x="0" y="0"/>
                </a:moveTo>
                <a:lnTo>
                  <a:pt x="7652485" y="0"/>
                </a:lnTo>
                <a:lnTo>
                  <a:pt x="7652485" y="1788768"/>
                </a:lnTo>
                <a:lnTo>
                  <a:pt x="0" y="17887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09463" y="8363916"/>
            <a:ext cx="7652486" cy="1788769"/>
          </a:xfrm>
          <a:custGeom>
            <a:avLst/>
            <a:gdLst/>
            <a:ahLst/>
            <a:cxnLst/>
            <a:rect r="r" b="b" t="t" l="l"/>
            <a:pathLst>
              <a:path h="1788769" w="7652486">
                <a:moveTo>
                  <a:pt x="0" y="0"/>
                </a:moveTo>
                <a:lnTo>
                  <a:pt x="7652485" y="0"/>
                </a:lnTo>
                <a:lnTo>
                  <a:pt x="7652485" y="1788768"/>
                </a:lnTo>
                <a:lnTo>
                  <a:pt x="0" y="17887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10800000">
            <a:off x="12172489" y="0"/>
            <a:ext cx="7652486" cy="1788769"/>
          </a:xfrm>
          <a:custGeom>
            <a:avLst/>
            <a:gdLst/>
            <a:ahLst/>
            <a:cxnLst/>
            <a:rect r="r" b="b" t="t" l="l"/>
            <a:pathLst>
              <a:path h="1788769" w="7652486">
                <a:moveTo>
                  <a:pt x="0" y="0"/>
                </a:moveTo>
                <a:lnTo>
                  <a:pt x="7652485" y="0"/>
                </a:lnTo>
                <a:lnTo>
                  <a:pt x="7652485" y="1788769"/>
                </a:lnTo>
                <a:lnTo>
                  <a:pt x="0" y="17887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10800000">
            <a:off x="4520003" y="0"/>
            <a:ext cx="7652486" cy="1788769"/>
          </a:xfrm>
          <a:custGeom>
            <a:avLst/>
            <a:gdLst/>
            <a:ahLst/>
            <a:cxnLst/>
            <a:rect r="r" b="b" t="t" l="l"/>
            <a:pathLst>
              <a:path h="1788769" w="7652486">
                <a:moveTo>
                  <a:pt x="0" y="0"/>
                </a:moveTo>
                <a:lnTo>
                  <a:pt x="7652486" y="0"/>
                </a:lnTo>
                <a:lnTo>
                  <a:pt x="7652486" y="1788769"/>
                </a:lnTo>
                <a:lnTo>
                  <a:pt x="0" y="17887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10800000">
            <a:off x="-1536974" y="0"/>
            <a:ext cx="7652486" cy="1788769"/>
          </a:xfrm>
          <a:custGeom>
            <a:avLst/>
            <a:gdLst/>
            <a:ahLst/>
            <a:cxnLst/>
            <a:rect r="r" b="b" t="t" l="l"/>
            <a:pathLst>
              <a:path h="1788769" w="7652486">
                <a:moveTo>
                  <a:pt x="0" y="0"/>
                </a:moveTo>
                <a:lnTo>
                  <a:pt x="7652485" y="0"/>
                </a:lnTo>
                <a:lnTo>
                  <a:pt x="7652485" y="1788769"/>
                </a:lnTo>
                <a:lnTo>
                  <a:pt x="0" y="17887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0792638" y="1827251"/>
            <a:ext cx="6958668" cy="6632497"/>
          </a:xfrm>
          <a:custGeom>
            <a:avLst/>
            <a:gdLst/>
            <a:ahLst/>
            <a:cxnLst/>
            <a:rect r="r" b="b" t="t" l="l"/>
            <a:pathLst>
              <a:path h="6632497" w="6958668">
                <a:moveTo>
                  <a:pt x="0" y="0"/>
                </a:moveTo>
                <a:lnTo>
                  <a:pt x="6958668" y="0"/>
                </a:lnTo>
                <a:lnTo>
                  <a:pt x="6958668" y="6632498"/>
                </a:lnTo>
                <a:lnTo>
                  <a:pt x="0" y="66324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4917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5908636" y="2838699"/>
            <a:ext cx="3359672" cy="212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Materia orgánica</a:t>
            </a:r>
            <a:r>
              <a:rPr lang="en-US" b="true" sz="3000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 (restos de plantas y animales, humus)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263994" y="4105524"/>
            <a:ext cx="3638034" cy="1406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Agua 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(disponible para las plantas)</a:t>
            </a:r>
          </a:p>
        </p:txBody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-5600768">
            <a:off x="4044837" y="6280159"/>
            <a:ext cx="5467238" cy="172218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10739477">
            <a:off x="2131897" y="6466272"/>
            <a:ext cx="1338549" cy="1017298"/>
          </a:xfrm>
          <a:prstGeom prst="rect">
            <a:avLst/>
          </a:prstGeom>
        </p:spPr>
      </p:pic>
      <p:sp>
        <p:nvSpPr>
          <p:cNvPr name="Freeform 6" id="6"/>
          <p:cNvSpPr/>
          <p:nvPr/>
        </p:nvSpPr>
        <p:spPr>
          <a:xfrm flipH="false" flipV="false" rot="0">
            <a:off x="566937" y="4172199"/>
            <a:ext cx="697058" cy="1016928"/>
          </a:xfrm>
          <a:custGeom>
            <a:avLst/>
            <a:gdLst/>
            <a:ahLst/>
            <a:cxnLst/>
            <a:rect r="r" b="b" t="t" l="l"/>
            <a:pathLst>
              <a:path h="1016928" w="697058">
                <a:moveTo>
                  <a:pt x="0" y="0"/>
                </a:moveTo>
                <a:lnTo>
                  <a:pt x="697057" y="0"/>
                </a:lnTo>
                <a:lnTo>
                  <a:pt x="697057" y="1016927"/>
                </a:lnTo>
                <a:lnTo>
                  <a:pt x="0" y="10169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315560" y="4774648"/>
            <a:ext cx="2856386" cy="1260380"/>
          </a:xfrm>
          <a:custGeom>
            <a:avLst/>
            <a:gdLst/>
            <a:ahLst/>
            <a:cxnLst/>
            <a:rect r="r" b="b" t="t" l="l"/>
            <a:pathLst>
              <a:path h="1260380" w="2856386">
                <a:moveTo>
                  <a:pt x="0" y="0"/>
                </a:moveTo>
                <a:lnTo>
                  <a:pt x="2856386" y="0"/>
                </a:lnTo>
                <a:lnTo>
                  <a:pt x="2856386" y="1260380"/>
                </a:lnTo>
                <a:lnTo>
                  <a:pt x="0" y="12603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552719" y="2764114"/>
            <a:ext cx="2388843" cy="1681148"/>
          </a:xfrm>
          <a:custGeom>
            <a:avLst/>
            <a:gdLst/>
            <a:ahLst/>
            <a:cxnLst/>
            <a:rect r="r" b="b" t="t" l="l"/>
            <a:pathLst>
              <a:path h="1681148" w="2388843">
                <a:moveTo>
                  <a:pt x="0" y="0"/>
                </a:moveTo>
                <a:lnTo>
                  <a:pt x="2388843" y="0"/>
                </a:lnTo>
                <a:lnTo>
                  <a:pt x="2388843" y="1681148"/>
                </a:lnTo>
                <a:lnTo>
                  <a:pt x="0" y="16811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2083922" y="6515920"/>
            <a:ext cx="3723407" cy="1590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b="true" sz="30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Partículas minerales</a:t>
            </a:r>
            <a:r>
              <a:rPr lang="en-US" b="true" sz="3000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 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(arena, limo, arcilla)</a:t>
            </a:r>
          </a:p>
        </p:txBody>
      </p:sp>
      <p:pic>
        <p:nvPicPr>
          <p:cNvPr name="Picture 10" id="10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-2226744">
            <a:off x="10471802" y="7877126"/>
            <a:ext cx="2235824" cy="704285"/>
          </a:xfrm>
          <a:prstGeom prst="rect">
            <a:avLst/>
          </a:prstGeom>
        </p:spPr>
      </p:pic>
      <p:sp>
        <p:nvSpPr>
          <p:cNvPr name="Freeform 11" id="11"/>
          <p:cNvSpPr/>
          <p:nvPr/>
        </p:nvSpPr>
        <p:spPr>
          <a:xfrm flipH="false" flipV="false" rot="0">
            <a:off x="15807328" y="5189126"/>
            <a:ext cx="2126551" cy="3213195"/>
          </a:xfrm>
          <a:custGeom>
            <a:avLst/>
            <a:gdLst/>
            <a:ahLst/>
            <a:cxnLst/>
            <a:rect r="r" b="b" t="t" l="l"/>
            <a:pathLst>
              <a:path h="3213195" w="2126551">
                <a:moveTo>
                  <a:pt x="0" y="0"/>
                </a:moveTo>
                <a:lnTo>
                  <a:pt x="2126551" y="0"/>
                </a:lnTo>
                <a:lnTo>
                  <a:pt x="2126551" y="3213195"/>
                </a:lnTo>
                <a:lnTo>
                  <a:pt x="0" y="321319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4691188" y="5300030"/>
            <a:ext cx="5794567" cy="5858478"/>
          </a:xfrm>
          <a:custGeom>
            <a:avLst/>
            <a:gdLst/>
            <a:ahLst/>
            <a:cxnLst/>
            <a:rect r="r" b="b" t="t" l="l"/>
            <a:pathLst>
              <a:path h="5858478" w="5794567">
                <a:moveTo>
                  <a:pt x="0" y="0"/>
                </a:moveTo>
                <a:lnTo>
                  <a:pt x="5794568" y="0"/>
                </a:lnTo>
                <a:lnTo>
                  <a:pt x="5794568" y="5858478"/>
                </a:lnTo>
                <a:lnTo>
                  <a:pt x="0" y="58584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-814763" y="8229269"/>
            <a:ext cx="19917525" cy="4490497"/>
          </a:xfrm>
          <a:custGeom>
            <a:avLst/>
            <a:gdLst/>
            <a:ahLst/>
            <a:cxnLst/>
            <a:rect r="r" b="b" t="t" l="l"/>
            <a:pathLst>
              <a:path h="4490497" w="19917525">
                <a:moveTo>
                  <a:pt x="0" y="0"/>
                </a:moveTo>
                <a:lnTo>
                  <a:pt x="19917526" y="0"/>
                </a:lnTo>
                <a:lnTo>
                  <a:pt x="19917526" y="4490496"/>
                </a:lnTo>
                <a:lnTo>
                  <a:pt x="0" y="449049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14" id="14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-3541127">
            <a:off x="8103895" y="7466539"/>
            <a:ext cx="2897647" cy="912759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-5094828">
            <a:off x="-1353066" y="6481243"/>
            <a:ext cx="4096366" cy="1290355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-5400000">
            <a:off x="1789618" y="7880601"/>
            <a:ext cx="2569853" cy="809504"/>
          </a:xfrm>
          <a:prstGeom prst="rect">
            <a:avLst/>
          </a:prstGeom>
        </p:spPr>
      </p:pic>
      <p:grpSp>
        <p:nvGrpSpPr>
          <p:cNvPr name="Group 17" id="17"/>
          <p:cNvGrpSpPr/>
          <p:nvPr/>
        </p:nvGrpSpPr>
        <p:grpSpPr>
          <a:xfrm rot="0">
            <a:off x="3150781" y="229149"/>
            <a:ext cx="10529750" cy="2306365"/>
            <a:chOff x="0" y="0"/>
            <a:chExt cx="2773267" cy="607438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2773267" cy="607438"/>
            </a:xfrm>
            <a:custGeom>
              <a:avLst/>
              <a:gdLst/>
              <a:ahLst/>
              <a:cxnLst/>
              <a:rect r="r" b="b" t="t" l="l"/>
              <a:pathLst>
                <a:path h="607438" w="2773267">
                  <a:moveTo>
                    <a:pt x="37497" y="0"/>
                  </a:moveTo>
                  <a:lnTo>
                    <a:pt x="2735770" y="0"/>
                  </a:lnTo>
                  <a:cubicBezTo>
                    <a:pt x="2756479" y="0"/>
                    <a:pt x="2773267" y="16788"/>
                    <a:pt x="2773267" y="37497"/>
                  </a:cubicBezTo>
                  <a:lnTo>
                    <a:pt x="2773267" y="569940"/>
                  </a:lnTo>
                  <a:cubicBezTo>
                    <a:pt x="2773267" y="590650"/>
                    <a:pt x="2756479" y="607438"/>
                    <a:pt x="2735770" y="607438"/>
                  </a:cubicBezTo>
                  <a:lnTo>
                    <a:pt x="37497" y="607438"/>
                  </a:lnTo>
                  <a:cubicBezTo>
                    <a:pt x="16788" y="607438"/>
                    <a:pt x="0" y="590650"/>
                    <a:pt x="0" y="569940"/>
                  </a:cubicBezTo>
                  <a:lnTo>
                    <a:pt x="0" y="37497"/>
                  </a:lnTo>
                  <a:cubicBezTo>
                    <a:pt x="0" y="16788"/>
                    <a:pt x="16788" y="0"/>
                    <a:pt x="37497" y="0"/>
                  </a:cubicBezTo>
                  <a:close/>
                </a:path>
              </a:pathLst>
            </a:custGeom>
            <a:solidFill>
              <a:srgbClr val="91B548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47625"/>
              <a:ext cx="2773267" cy="65506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0">
            <a:off x="14262386" y="2222392"/>
            <a:ext cx="1819120" cy="2458270"/>
          </a:xfrm>
          <a:custGeom>
            <a:avLst/>
            <a:gdLst/>
            <a:ahLst/>
            <a:cxnLst/>
            <a:rect r="r" b="b" t="t" l="l"/>
            <a:pathLst>
              <a:path h="2458270" w="1819120">
                <a:moveTo>
                  <a:pt x="0" y="0"/>
                </a:moveTo>
                <a:lnTo>
                  <a:pt x="1819120" y="0"/>
                </a:lnTo>
                <a:lnTo>
                  <a:pt x="1819120" y="2458270"/>
                </a:lnTo>
                <a:lnTo>
                  <a:pt x="0" y="245827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1566973" y="9363587"/>
            <a:ext cx="15402669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rPr>
              <a:t>Todos estos elementos hacen que e</a:t>
            </a:r>
            <a:r>
              <a:rPr lang="en-US" b="true" sz="2499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rPr>
              <a:t>l suelo esté vivo y funcione como un sistema que sostiene la vida</a:t>
            </a:r>
            <a:r>
              <a:rPr lang="en-US" b="true" sz="2499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.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3714165" y="601938"/>
            <a:ext cx="9545838" cy="1094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59"/>
              </a:lnSpc>
              <a:spcBef>
                <a:spcPct val="0"/>
              </a:spcBef>
            </a:pPr>
            <a:r>
              <a:rPr lang="en-US" b="true" sz="6399">
                <a:solidFill>
                  <a:srgbClr val="000000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¿Qué con</a:t>
            </a:r>
            <a:r>
              <a:rPr lang="en-US" b="true" sz="6399">
                <a:solidFill>
                  <a:srgbClr val="000000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tiene el suelo?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4172154" y="1801453"/>
            <a:ext cx="8629859" cy="4578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b="true" sz="2599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El suelo está formado por cinco componentes clave: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3398422" y="6468770"/>
            <a:ext cx="3007213" cy="1406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Aire 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(en los poros del suelo)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8627488" y="5487220"/>
            <a:ext cx="3716536" cy="212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Organismos vivos</a:t>
            </a:r>
            <a:r>
              <a:rPr lang="en-US" sz="30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b="true" sz="3000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(lombrices, insectos, bacterias, hongos)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341375">
            <a:off x="7387733" y="7816805"/>
            <a:ext cx="783774" cy="2342802"/>
          </a:xfrm>
          <a:custGeom>
            <a:avLst/>
            <a:gdLst/>
            <a:ahLst/>
            <a:cxnLst/>
            <a:rect r="r" b="b" t="t" l="l"/>
            <a:pathLst>
              <a:path h="2342802" w="783774">
                <a:moveTo>
                  <a:pt x="0" y="0"/>
                </a:moveTo>
                <a:lnTo>
                  <a:pt x="783773" y="0"/>
                </a:lnTo>
                <a:lnTo>
                  <a:pt x="783773" y="2342802"/>
                </a:lnTo>
                <a:lnTo>
                  <a:pt x="0" y="23428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696002" y="1398218"/>
            <a:ext cx="7490564" cy="7490564"/>
          </a:xfrm>
          <a:custGeom>
            <a:avLst/>
            <a:gdLst/>
            <a:ahLst/>
            <a:cxnLst/>
            <a:rect r="r" b="b" t="t" l="l"/>
            <a:pathLst>
              <a:path h="7490564" w="7490564">
                <a:moveTo>
                  <a:pt x="0" y="0"/>
                </a:moveTo>
                <a:lnTo>
                  <a:pt x="7490564" y="0"/>
                </a:lnTo>
                <a:lnTo>
                  <a:pt x="7490564" y="7490564"/>
                </a:lnTo>
                <a:lnTo>
                  <a:pt x="0" y="74905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778614" y="-53048"/>
            <a:ext cx="13333258" cy="1398218"/>
            <a:chOff x="0" y="0"/>
            <a:chExt cx="3511640" cy="36825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511640" cy="368255"/>
            </a:xfrm>
            <a:custGeom>
              <a:avLst/>
              <a:gdLst/>
              <a:ahLst/>
              <a:cxnLst/>
              <a:rect r="r" b="b" t="t" l="l"/>
              <a:pathLst>
                <a:path h="368255" w="3511640">
                  <a:moveTo>
                    <a:pt x="29613" y="0"/>
                  </a:moveTo>
                  <a:lnTo>
                    <a:pt x="3482027" y="0"/>
                  </a:lnTo>
                  <a:cubicBezTo>
                    <a:pt x="3489881" y="0"/>
                    <a:pt x="3497413" y="3120"/>
                    <a:pt x="3502966" y="8673"/>
                  </a:cubicBezTo>
                  <a:cubicBezTo>
                    <a:pt x="3508520" y="14227"/>
                    <a:pt x="3511640" y="21759"/>
                    <a:pt x="3511640" y="29613"/>
                  </a:cubicBezTo>
                  <a:lnTo>
                    <a:pt x="3511640" y="338642"/>
                  </a:lnTo>
                  <a:cubicBezTo>
                    <a:pt x="3511640" y="346496"/>
                    <a:pt x="3508520" y="354028"/>
                    <a:pt x="3502966" y="359582"/>
                  </a:cubicBezTo>
                  <a:cubicBezTo>
                    <a:pt x="3497413" y="365135"/>
                    <a:pt x="3489881" y="368255"/>
                    <a:pt x="3482027" y="368255"/>
                  </a:cubicBezTo>
                  <a:lnTo>
                    <a:pt x="29613" y="368255"/>
                  </a:lnTo>
                  <a:cubicBezTo>
                    <a:pt x="21759" y="368255"/>
                    <a:pt x="14227" y="365135"/>
                    <a:pt x="8673" y="359582"/>
                  </a:cubicBezTo>
                  <a:cubicBezTo>
                    <a:pt x="3120" y="354028"/>
                    <a:pt x="0" y="346496"/>
                    <a:pt x="0" y="338642"/>
                  </a:cubicBezTo>
                  <a:lnTo>
                    <a:pt x="0" y="29613"/>
                  </a:lnTo>
                  <a:cubicBezTo>
                    <a:pt x="0" y="21759"/>
                    <a:pt x="3120" y="14227"/>
                    <a:pt x="8673" y="8673"/>
                  </a:cubicBezTo>
                  <a:cubicBezTo>
                    <a:pt x="14227" y="3120"/>
                    <a:pt x="21759" y="0"/>
                    <a:pt x="29613" y="0"/>
                  </a:cubicBezTo>
                  <a:close/>
                </a:path>
              </a:pathLst>
            </a:custGeom>
            <a:solidFill>
              <a:srgbClr val="91B548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47625"/>
              <a:ext cx="3511640" cy="41588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6240633">
            <a:off x="5304115" y="794628"/>
            <a:ext cx="783774" cy="2342802"/>
          </a:xfrm>
          <a:custGeom>
            <a:avLst/>
            <a:gdLst/>
            <a:ahLst/>
            <a:cxnLst/>
            <a:rect r="r" b="b" t="t" l="l"/>
            <a:pathLst>
              <a:path h="2342802" w="783774">
                <a:moveTo>
                  <a:pt x="0" y="0"/>
                </a:moveTo>
                <a:lnTo>
                  <a:pt x="783774" y="0"/>
                </a:lnTo>
                <a:lnTo>
                  <a:pt x="783774" y="2342802"/>
                </a:lnTo>
                <a:lnTo>
                  <a:pt x="0" y="23428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3131727" y="36778"/>
            <a:ext cx="12619115" cy="1094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59"/>
              </a:lnSpc>
              <a:spcBef>
                <a:spcPct val="0"/>
              </a:spcBef>
            </a:pPr>
            <a:r>
              <a:rPr lang="en-US" b="true" sz="6399">
                <a:solidFill>
                  <a:srgbClr val="000000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¿Por qué es impor</a:t>
            </a:r>
            <a:r>
              <a:rPr lang="en-US" b="true" sz="6399">
                <a:solidFill>
                  <a:srgbClr val="000000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tante el suelo?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440979" y="6192572"/>
            <a:ext cx="3435873" cy="1736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Es la</a:t>
            </a:r>
            <a:r>
              <a:rPr lang="en-US" b="true" sz="2499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 base de tradiciones, saberes y prácticas culturales de las comunidades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92655" y="2003542"/>
            <a:ext cx="3371918" cy="3051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Proporciona</a:t>
            </a:r>
            <a:r>
              <a:rPr lang="en-US" b="true" sz="2499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 nutrientes a las plantas, regula el agua, filtra contaminantes y sostiene la salud de los ecosistemas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145278" y="2563180"/>
            <a:ext cx="1998722" cy="11093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b="true" sz="3199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rPr>
              <a:t>Vida y salud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868300" y="2563180"/>
            <a:ext cx="2295957" cy="11093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b="true" sz="3199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rPr>
              <a:t>Medio ambiente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3803375" y="1597142"/>
            <a:ext cx="3834640" cy="1298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Mantiene vivos a los ecosistemas, animales y plantas.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296535" y="7018072"/>
            <a:ext cx="2289497" cy="1109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b="true" sz="3200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rPr>
              <a:t>Agricultura y alimentos 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7779619" y="8841157"/>
            <a:ext cx="3236659" cy="1298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 Permite cultivar los alimentos que comemos.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586033" y="5213402"/>
            <a:ext cx="2400725" cy="1109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b="true" sz="3200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rPr>
              <a:t>Economía y trabajo 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3803375" y="5631600"/>
            <a:ext cx="3894934" cy="1298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Es clave para la industria, la producción y muchas actividades humanas.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6012114" y="5171308"/>
            <a:ext cx="2266328" cy="1109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b="true" sz="3200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rPr>
              <a:t>Cultura y comunidad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-4474490">
            <a:off x="13411488" y="6068557"/>
            <a:ext cx="783774" cy="2342802"/>
          </a:xfrm>
          <a:custGeom>
            <a:avLst/>
            <a:gdLst/>
            <a:ahLst/>
            <a:cxnLst/>
            <a:rect r="r" b="b" t="t" l="l"/>
            <a:pathLst>
              <a:path h="2342802" w="783774">
                <a:moveTo>
                  <a:pt x="0" y="0"/>
                </a:moveTo>
                <a:lnTo>
                  <a:pt x="783773" y="0"/>
                </a:lnTo>
                <a:lnTo>
                  <a:pt x="783773" y="2342802"/>
                </a:lnTo>
                <a:lnTo>
                  <a:pt x="0" y="23428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5528228">
            <a:off x="13411488" y="1814905"/>
            <a:ext cx="783774" cy="2342802"/>
          </a:xfrm>
          <a:custGeom>
            <a:avLst/>
            <a:gdLst/>
            <a:ahLst/>
            <a:cxnLst/>
            <a:rect r="r" b="b" t="t" l="l"/>
            <a:pathLst>
              <a:path h="2342802" w="783774">
                <a:moveTo>
                  <a:pt x="0" y="0"/>
                </a:moveTo>
                <a:lnTo>
                  <a:pt x="783773" y="0"/>
                </a:lnTo>
                <a:lnTo>
                  <a:pt x="783773" y="2342803"/>
                </a:lnTo>
                <a:lnTo>
                  <a:pt x="0" y="23428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4222071">
            <a:off x="4225086" y="4156617"/>
            <a:ext cx="783774" cy="2342802"/>
          </a:xfrm>
          <a:custGeom>
            <a:avLst/>
            <a:gdLst/>
            <a:ahLst/>
            <a:cxnLst/>
            <a:rect r="r" b="b" t="t" l="l"/>
            <a:pathLst>
              <a:path h="2342802" w="783774">
                <a:moveTo>
                  <a:pt x="0" y="0"/>
                </a:moveTo>
                <a:lnTo>
                  <a:pt x="783774" y="0"/>
                </a:lnTo>
                <a:lnTo>
                  <a:pt x="783774" y="2342802"/>
                </a:lnTo>
                <a:lnTo>
                  <a:pt x="0" y="23428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700000">
            <a:off x="3256496" y="4720801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313896" y="3745768"/>
            <a:ext cx="3204719" cy="214312"/>
          </a:xfrm>
          <a:custGeom>
            <a:avLst/>
            <a:gdLst/>
            <a:ahLst/>
            <a:cxnLst/>
            <a:rect r="r" b="b" t="t" l="l"/>
            <a:pathLst>
              <a:path h="214312" w="3204719">
                <a:moveTo>
                  <a:pt x="0" y="0"/>
                </a:moveTo>
                <a:lnTo>
                  <a:pt x="3204719" y="0"/>
                </a:lnTo>
                <a:lnTo>
                  <a:pt x="3204719" y="214313"/>
                </a:lnTo>
                <a:lnTo>
                  <a:pt x="0" y="2143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ysDot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6082454" y="4844626"/>
            <a:ext cx="3204719" cy="214312"/>
          </a:xfrm>
          <a:custGeom>
            <a:avLst/>
            <a:gdLst/>
            <a:ahLst/>
            <a:cxnLst/>
            <a:rect r="r" b="b" t="t" l="l"/>
            <a:pathLst>
              <a:path h="214312" w="3204719">
                <a:moveTo>
                  <a:pt x="0" y="0"/>
                </a:moveTo>
                <a:lnTo>
                  <a:pt x="3204719" y="0"/>
                </a:lnTo>
                <a:lnTo>
                  <a:pt x="3204719" y="214312"/>
                </a:lnTo>
                <a:lnTo>
                  <a:pt x="0" y="2143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ysDot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6621139" y="6491580"/>
            <a:ext cx="3204719" cy="214312"/>
          </a:xfrm>
          <a:custGeom>
            <a:avLst/>
            <a:gdLst/>
            <a:ahLst/>
            <a:cxnLst/>
            <a:rect r="r" b="b" t="t" l="l"/>
            <a:pathLst>
              <a:path h="214312" w="3204719">
                <a:moveTo>
                  <a:pt x="0" y="0"/>
                </a:moveTo>
                <a:lnTo>
                  <a:pt x="3204719" y="0"/>
                </a:lnTo>
                <a:lnTo>
                  <a:pt x="3204719" y="214312"/>
                </a:lnTo>
                <a:lnTo>
                  <a:pt x="0" y="2143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ysDot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6280096" y="8138534"/>
            <a:ext cx="3204719" cy="214312"/>
          </a:xfrm>
          <a:custGeom>
            <a:avLst/>
            <a:gdLst/>
            <a:ahLst/>
            <a:cxnLst/>
            <a:rect r="r" b="b" t="t" l="l"/>
            <a:pathLst>
              <a:path h="214312" w="3204719">
                <a:moveTo>
                  <a:pt x="0" y="0"/>
                </a:moveTo>
                <a:lnTo>
                  <a:pt x="3204719" y="0"/>
                </a:lnTo>
                <a:lnTo>
                  <a:pt x="3204719" y="214313"/>
                </a:lnTo>
                <a:lnTo>
                  <a:pt x="0" y="2143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ysDot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5313896" y="9580647"/>
            <a:ext cx="3204719" cy="214312"/>
          </a:xfrm>
          <a:custGeom>
            <a:avLst/>
            <a:gdLst/>
            <a:ahLst/>
            <a:cxnLst/>
            <a:rect r="r" b="b" t="t" l="l"/>
            <a:pathLst>
              <a:path h="214312" w="3204719">
                <a:moveTo>
                  <a:pt x="0" y="0"/>
                </a:moveTo>
                <a:lnTo>
                  <a:pt x="3204719" y="0"/>
                </a:lnTo>
                <a:lnTo>
                  <a:pt x="3204719" y="214313"/>
                </a:lnTo>
                <a:lnTo>
                  <a:pt x="0" y="2143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ysDot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9809587" y="4448722"/>
            <a:ext cx="4840161" cy="1293643"/>
          </a:xfrm>
          <a:custGeom>
            <a:avLst/>
            <a:gdLst/>
            <a:ahLst/>
            <a:cxnLst/>
            <a:rect r="r" b="b" t="t" l="l"/>
            <a:pathLst>
              <a:path h="1293643" w="4840161">
                <a:moveTo>
                  <a:pt x="0" y="0"/>
                </a:moveTo>
                <a:lnTo>
                  <a:pt x="4840161" y="0"/>
                </a:lnTo>
                <a:lnTo>
                  <a:pt x="4840161" y="1293643"/>
                </a:lnTo>
                <a:lnTo>
                  <a:pt x="0" y="1293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1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883209" y="3070592"/>
            <a:ext cx="4483783" cy="1198393"/>
          </a:xfrm>
          <a:custGeom>
            <a:avLst/>
            <a:gdLst/>
            <a:ahLst/>
            <a:cxnLst/>
            <a:rect r="r" b="b" t="t" l="l"/>
            <a:pathLst>
              <a:path h="1198393" w="4483783">
                <a:moveTo>
                  <a:pt x="0" y="0"/>
                </a:moveTo>
                <a:lnTo>
                  <a:pt x="4483783" y="0"/>
                </a:lnTo>
                <a:lnTo>
                  <a:pt x="4483783" y="1198393"/>
                </a:lnTo>
                <a:lnTo>
                  <a:pt x="0" y="11983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0407819" y="5999540"/>
            <a:ext cx="4483783" cy="1198393"/>
          </a:xfrm>
          <a:custGeom>
            <a:avLst/>
            <a:gdLst/>
            <a:ahLst/>
            <a:cxnLst/>
            <a:rect r="r" b="b" t="t" l="l"/>
            <a:pathLst>
              <a:path h="1198393" w="4483783">
                <a:moveTo>
                  <a:pt x="0" y="0"/>
                </a:moveTo>
                <a:lnTo>
                  <a:pt x="4483783" y="0"/>
                </a:lnTo>
                <a:lnTo>
                  <a:pt x="4483783" y="1198393"/>
                </a:lnTo>
                <a:lnTo>
                  <a:pt x="0" y="119839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9859883" y="7637208"/>
            <a:ext cx="4483783" cy="1198393"/>
          </a:xfrm>
          <a:custGeom>
            <a:avLst/>
            <a:gdLst/>
            <a:ahLst/>
            <a:cxnLst/>
            <a:rect r="r" b="b" t="t" l="l"/>
            <a:pathLst>
              <a:path h="1198393" w="4483783">
                <a:moveTo>
                  <a:pt x="0" y="0"/>
                </a:moveTo>
                <a:lnTo>
                  <a:pt x="4483783" y="0"/>
                </a:lnTo>
                <a:lnTo>
                  <a:pt x="4483783" y="1198393"/>
                </a:lnTo>
                <a:lnTo>
                  <a:pt x="0" y="119839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883209" y="9088607"/>
            <a:ext cx="4483783" cy="1198393"/>
          </a:xfrm>
          <a:custGeom>
            <a:avLst/>
            <a:gdLst/>
            <a:ahLst/>
            <a:cxnLst/>
            <a:rect r="r" b="b" t="t" l="l"/>
            <a:pathLst>
              <a:path h="1198393" w="4483783">
                <a:moveTo>
                  <a:pt x="0" y="0"/>
                </a:moveTo>
                <a:lnTo>
                  <a:pt x="4483783" y="0"/>
                </a:lnTo>
                <a:lnTo>
                  <a:pt x="4483783" y="1198393"/>
                </a:lnTo>
                <a:lnTo>
                  <a:pt x="0" y="119839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836084" y="4177831"/>
            <a:ext cx="5246370" cy="5246370"/>
            <a:chOff x="0" y="0"/>
            <a:chExt cx="14840029" cy="14840029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-33258" y="-75"/>
              <a:ext cx="14906544" cy="14840178"/>
            </a:xfrm>
            <a:custGeom>
              <a:avLst/>
              <a:gdLst/>
              <a:ahLst/>
              <a:cxnLst/>
              <a:rect r="r" b="b" t="t" l="l"/>
              <a:pathLst>
                <a:path h="14840178" w="14906544">
                  <a:moveTo>
                    <a:pt x="7453273" y="75"/>
                  </a:moveTo>
                  <a:cubicBezTo>
                    <a:pt x="4794451" y="-11816"/>
                    <a:pt x="2332496" y="1399825"/>
                    <a:pt x="999642" y="3700470"/>
                  </a:cubicBezTo>
                  <a:cubicBezTo>
                    <a:pt x="-333213" y="6001115"/>
                    <a:pt x="-333213" y="8839064"/>
                    <a:pt x="999642" y="11139709"/>
                  </a:cubicBezTo>
                  <a:cubicBezTo>
                    <a:pt x="2332496" y="13440354"/>
                    <a:pt x="4794451" y="14851995"/>
                    <a:pt x="7453273" y="14840104"/>
                  </a:cubicBezTo>
                  <a:cubicBezTo>
                    <a:pt x="10112093" y="14851995"/>
                    <a:pt x="12574049" y="13440354"/>
                    <a:pt x="13906904" y="11139709"/>
                  </a:cubicBezTo>
                  <a:cubicBezTo>
                    <a:pt x="15239758" y="8839064"/>
                    <a:pt x="15239758" y="6001115"/>
                    <a:pt x="13906904" y="3700470"/>
                  </a:cubicBezTo>
                  <a:cubicBezTo>
                    <a:pt x="12574049" y="1399825"/>
                    <a:pt x="10112093" y="-11816"/>
                    <a:pt x="7453273" y="75"/>
                  </a:cubicBezTo>
                  <a:close/>
                </a:path>
              </a:pathLst>
            </a:custGeom>
            <a:solidFill>
              <a:srgbClr val="94B143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168022" y="200309"/>
              <a:ext cx="14503985" cy="14439411"/>
            </a:xfrm>
            <a:custGeom>
              <a:avLst/>
              <a:gdLst/>
              <a:ahLst/>
              <a:cxnLst/>
              <a:rect r="r" b="b" t="t" l="l"/>
              <a:pathLst>
                <a:path h="14439411" w="14503985">
                  <a:moveTo>
                    <a:pt x="7251993" y="73"/>
                  </a:moveTo>
                  <a:cubicBezTo>
                    <a:pt x="4664974" y="-11497"/>
                    <a:pt x="2269506" y="1362022"/>
                    <a:pt x="972645" y="3600537"/>
                  </a:cubicBezTo>
                  <a:cubicBezTo>
                    <a:pt x="-324215" y="5839051"/>
                    <a:pt x="-324215" y="8600360"/>
                    <a:pt x="972645" y="10838875"/>
                  </a:cubicBezTo>
                  <a:cubicBezTo>
                    <a:pt x="2269506" y="13077389"/>
                    <a:pt x="4664974" y="14450908"/>
                    <a:pt x="7251993" y="14439338"/>
                  </a:cubicBezTo>
                  <a:cubicBezTo>
                    <a:pt x="9839011" y="14450908"/>
                    <a:pt x="12234479" y="13077389"/>
                    <a:pt x="13531340" y="10838875"/>
                  </a:cubicBezTo>
                  <a:cubicBezTo>
                    <a:pt x="14828201" y="8600360"/>
                    <a:pt x="14828201" y="5839051"/>
                    <a:pt x="13531340" y="3600537"/>
                  </a:cubicBezTo>
                  <a:cubicBezTo>
                    <a:pt x="12234479" y="1362022"/>
                    <a:pt x="9839011" y="-11497"/>
                    <a:pt x="7251993" y="7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531276" y="561946"/>
              <a:ext cx="13777477" cy="13716137"/>
            </a:xfrm>
            <a:custGeom>
              <a:avLst/>
              <a:gdLst/>
              <a:ahLst/>
              <a:cxnLst/>
              <a:rect r="r" b="b" t="t" l="l"/>
              <a:pathLst>
                <a:path h="13716137" w="13777477">
                  <a:moveTo>
                    <a:pt x="6888739" y="68"/>
                  </a:moveTo>
                  <a:cubicBezTo>
                    <a:pt x="4431305" y="-10922"/>
                    <a:pt x="2155826" y="1293797"/>
                    <a:pt x="923925" y="3420184"/>
                  </a:cubicBezTo>
                  <a:cubicBezTo>
                    <a:pt x="-307975" y="5546571"/>
                    <a:pt x="-307975" y="8169565"/>
                    <a:pt x="923925" y="10295952"/>
                  </a:cubicBezTo>
                  <a:cubicBezTo>
                    <a:pt x="2155826" y="12422339"/>
                    <a:pt x="4431305" y="13727058"/>
                    <a:pt x="6888739" y="13716068"/>
                  </a:cubicBezTo>
                  <a:cubicBezTo>
                    <a:pt x="9346172" y="13727058"/>
                    <a:pt x="11621651" y="12422339"/>
                    <a:pt x="12853552" y="10295952"/>
                  </a:cubicBezTo>
                  <a:cubicBezTo>
                    <a:pt x="14085452" y="8169565"/>
                    <a:pt x="14085452" y="5546571"/>
                    <a:pt x="12853552" y="3420184"/>
                  </a:cubicBezTo>
                  <a:cubicBezTo>
                    <a:pt x="11621651" y="1293797"/>
                    <a:pt x="9346172" y="-10922"/>
                    <a:pt x="6888739" y="68"/>
                  </a:cubicBezTo>
                  <a:close/>
                </a:path>
              </a:pathLst>
            </a:custGeom>
            <a:blipFill>
              <a:blip r:embed="rId16"/>
              <a:stretch>
                <a:fillRect l="-24597" t="0" r="-24597" b="0"/>
              </a:stretch>
            </a:blip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470117" y="108972"/>
            <a:ext cx="8542275" cy="1128950"/>
            <a:chOff x="0" y="0"/>
            <a:chExt cx="2249817" cy="297337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2249817" cy="297337"/>
            </a:xfrm>
            <a:custGeom>
              <a:avLst/>
              <a:gdLst/>
              <a:ahLst/>
              <a:cxnLst/>
              <a:rect r="r" b="b" t="t" l="l"/>
              <a:pathLst>
                <a:path h="297337" w="2249817">
                  <a:moveTo>
                    <a:pt x="46222" y="0"/>
                  </a:moveTo>
                  <a:lnTo>
                    <a:pt x="2203596" y="0"/>
                  </a:lnTo>
                  <a:cubicBezTo>
                    <a:pt x="2215854" y="0"/>
                    <a:pt x="2227611" y="4870"/>
                    <a:pt x="2236279" y="13538"/>
                  </a:cubicBezTo>
                  <a:cubicBezTo>
                    <a:pt x="2244947" y="22206"/>
                    <a:pt x="2249817" y="33963"/>
                    <a:pt x="2249817" y="46222"/>
                  </a:cubicBezTo>
                  <a:lnTo>
                    <a:pt x="2249817" y="251115"/>
                  </a:lnTo>
                  <a:cubicBezTo>
                    <a:pt x="2249817" y="263374"/>
                    <a:pt x="2244947" y="275130"/>
                    <a:pt x="2236279" y="283799"/>
                  </a:cubicBezTo>
                  <a:cubicBezTo>
                    <a:pt x="2227611" y="292467"/>
                    <a:pt x="2215854" y="297337"/>
                    <a:pt x="2203596" y="297337"/>
                  </a:cubicBezTo>
                  <a:lnTo>
                    <a:pt x="46222" y="297337"/>
                  </a:lnTo>
                  <a:cubicBezTo>
                    <a:pt x="33963" y="297337"/>
                    <a:pt x="22206" y="292467"/>
                    <a:pt x="13538" y="283799"/>
                  </a:cubicBezTo>
                  <a:cubicBezTo>
                    <a:pt x="4870" y="275130"/>
                    <a:pt x="0" y="263374"/>
                    <a:pt x="0" y="251115"/>
                  </a:cubicBezTo>
                  <a:lnTo>
                    <a:pt x="0" y="46222"/>
                  </a:lnTo>
                  <a:cubicBezTo>
                    <a:pt x="0" y="33963"/>
                    <a:pt x="4870" y="22206"/>
                    <a:pt x="13538" y="13538"/>
                  </a:cubicBezTo>
                  <a:cubicBezTo>
                    <a:pt x="22206" y="4870"/>
                    <a:pt x="33963" y="0"/>
                    <a:pt x="46222" y="0"/>
                  </a:cubicBezTo>
                  <a:close/>
                </a:path>
              </a:pathLst>
            </a:custGeom>
            <a:solidFill>
              <a:srgbClr val="91B548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47625"/>
              <a:ext cx="2249817" cy="34496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sp>
        <p:nvSpPr>
          <p:cNvPr name="TextBox 20" id="20"/>
          <p:cNvSpPr txBox="true"/>
          <p:nvPr/>
        </p:nvSpPr>
        <p:spPr>
          <a:xfrm rot="0">
            <a:off x="717613" y="32214"/>
            <a:ext cx="9091974" cy="1094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59"/>
              </a:lnSpc>
              <a:spcBef>
                <a:spcPct val="0"/>
              </a:spcBef>
            </a:pPr>
            <a:r>
              <a:rPr lang="en-US" b="true" sz="6399">
                <a:solidFill>
                  <a:srgbClr val="000000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Formación del suelo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401869" y="5849292"/>
            <a:ext cx="4114800" cy="16516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b="true" sz="9599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rPr>
              <a:t>S</a:t>
            </a:r>
            <a:r>
              <a:rPr lang="en-US" b="true" sz="9599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rPr>
              <a:t>uelo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8772638" y="9159451"/>
            <a:ext cx="4465171" cy="1054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b="true" sz="2000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rPr>
              <a:t>Tiempo: </a:t>
            </a:r>
            <a:r>
              <a:rPr lang="en-US" b="true" sz="2000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mientras más tiempo actúen los factores anteriores, más maduro y profundo es el suelo.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9012391" y="3214886"/>
            <a:ext cx="4225418" cy="1054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b="true" sz="2000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rPr>
              <a:t>Roca madre: </a:t>
            </a:r>
            <a:r>
              <a:rPr lang="en-US" b="true" sz="2000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origen de los minerales que constituyen el suelo.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0120674" y="4567223"/>
            <a:ext cx="4510573" cy="10185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60"/>
              </a:lnSpc>
              <a:spcBef>
                <a:spcPct val="0"/>
              </a:spcBef>
            </a:pPr>
            <a:r>
              <a:rPr lang="en-US" b="true" sz="1900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rPr>
              <a:t>Clima:</a:t>
            </a:r>
            <a:r>
              <a:rPr lang="en-US" b="true" sz="1900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 temperatura y precipitación influyen en la descomposición de rocas y la actividad biológica.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0262200" y="6030094"/>
            <a:ext cx="4775022" cy="10185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60"/>
              </a:lnSpc>
              <a:spcBef>
                <a:spcPct val="0"/>
              </a:spcBef>
            </a:pPr>
            <a:r>
              <a:rPr lang="en-US" b="true" sz="190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Organismos:</a:t>
            </a:r>
            <a:r>
              <a:rPr lang="en-US" b="true" sz="1900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 plantas, animales y microorganismos que transforman materia orgánica y mezclan el suelo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9972203" y="7717371"/>
            <a:ext cx="4259144" cy="10185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60"/>
              </a:lnSpc>
              <a:spcBef>
                <a:spcPct val="0"/>
              </a:spcBef>
            </a:pPr>
            <a:r>
              <a:rPr lang="en-US" b="true" sz="1900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rPr>
              <a:t>Relieve:</a:t>
            </a:r>
            <a:r>
              <a:rPr lang="en-US" b="true" sz="1900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 pendientes y orientación del terreno afectan erosión, drenaje y acumulación de materiales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811125" y="1288879"/>
            <a:ext cx="16920205" cy="941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779"/>
              </a:lnSpc>
              <a:spcBef>
                <a:spcPct val="0"/>
              </a:spcBef>
            </a:pPr>
            <a:r>
              <a:rPr lang="en-US" b="true" sz="2699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El</a:t>
            </a:r>
            <a:r>
              <a:rPr lang="en-US" b="true" sz="2699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 suelo se forma por la interacción continua entre la roca madre y agentes externos (clima, organismos, relieve y tiempo). 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9144000" y="1901304"/>
            <a:ext cx="4294558" cy="9883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b="true" sz="3299">
                <a:solidFill>
                  <a:srgbClr val="000000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Factores de formación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212956" y="3607671"/>
            <a:ext cx="7925786" cy="5650629"/>
          </a:xfrm>
          <a:custGeom>
            <a:avLst/>
            <a:gdLst/>
            <a:ahLst/>
            <a:cxnLst/>
            <a:rect r="r" b="b" t="t" l="l"/>
            <a:pathLst>
              <a:path h="5650629" w="7925786">
                <a:moveTo>
                  <a:pt x="0" y="0"/>
                </a:moveTo>
                <a:lnTo>
                  <a:pt x="7925786" y="0"/>
                </a:lnTo>
                <a:lnTo>
                  <a:pt x="7925786" y="5650629"/>
                </a:lnTo>
                <a:lnTo>
                  <a:pt x="0" y="56506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026" t="0" r="-16562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138742" y="4207752"/>
            <a:ext cx="624928" cy="624928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3F1E10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155575"/>
              <a:ext cx="711200" cy="454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0138742" y="5023180"/>
            <a:ext cx="624928" cy="624928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3F1E10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155575"/>
              <a:ext cx="711200" cy="454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0138742" y="6029108"/>
            <a:ext cx="624928" cy="624928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3F1E10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155575"/>
              <a:ext cx="711200" cy="454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0138742" y="6848258"/>
            <a:ext cx="624928" cy="624928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3F1E10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155575"/>
              <a:ext cx="711200" cy="454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0138742" y="7853984"/>
            <a:ext cx="624928" cy="624928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3F1E10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155575"/>
              <a:ext cx="711200" cy="454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9304737" y="7862063"/>
            <a:ext cx="664510" cy="616849"/>
            <a:chOff x="0" y="0"/>
            <a:chExt cx="175015" cy="162462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75015" cy="162462"/>
            </a:xfrm>
            <a:custGeom>
              <a:avLst/>
              <a:gdLst/>
              <a:ahLst/>
              <a:cxnLst/>
              <a:rect r="r" b="b" t="t" l="l"/>
              <a:pathLst>
                <a:path h="162462" w="175015">
                  <a:moveTo>
                    <a:pt x="0" y="0"/>
                  </a:moveTo>
                  <a:lnTo>
                    <a:pt x="175015" y="0"/>
                  </a:lnTo>
                  <a:lnTo>
                    <a:pt x="175015" y="162462"/>
                  </a:lnTo>
                  <a:lnTo>
                    <a:pt x="0" y="16246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47625"/>
              <a:ext cx="175015" cy="2100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3826529" y="669179"/>
            <a:ext cx="11208279" cy="1338500"/>
            <a:chOff x="0" y="0"/>
            <a:chExt cx="2951975" cy="352527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2951975" cy="352527"/>
            </a:xfrm>
            <a:custGeom>
              <a:avLst/>
              <a:gdLst/>
              <a:ahLst/>
              <a:cxnLst/>
              <a:rect r="r" b="b" t="t" l="l"/>
              <a:pathLst>
                <a:path h="352527" w="2951975">
                  <a:moveTo>
                    <a:pt x="35227" y="0"/>
                  </a:moveTo>
                  <a:lnTo>
                    <a:pt x="2916748" y="0"/>
                  </a:lnTo>
                  <a:cubicBezTo>
                    <a:pt x="2936203" y="0"/>
                    <a:pt x="2951975" y="15772"/>
                    <a:pt x="2951975" y="35227"/>
                  </a:cubicBezTo>
                  <a:lnTo>
                    <a:pt x="2951975" y="317299"/>
                  </a:lnTo>
                  <a:cubicBezTo>
                    <a:pt x="2951975" y="326642"/>
                    <a:pt x="2948263" y="335603"/>
                    <a:pt x="2941657" y="342209"/>
                  </a:cubicBezTo>
                  <a:cubicBezTo>
                    <a:pt x="2935051" y="348815"/>
                    <a:pt x="2926090" y="352527"/>
                    <a:pt x="2916748" y="352527"/>
                  </a:cubicBezTo>
                  <a:lnTo>
                    <a:pt x="35227" y="352527"/>
                  </a:lnTo>
                  <a:cubicBezTo>
                    <a:pt x="25884" y="352527"/>
                    <a:pt x="16924" y="348815"/>
                    <a:pt x="10318" y="342209"/>
                  </a:cubicBezTo>
                  <a:cubicBezTo>
                    <a:pt x="3711" y="335603"/>
                    <a:pt x="0" y="326642"/>
                    <a:pt x="0" y="317299"/>
                  </a:cubicBezTo>
                  <a:lnTo>
                    <a:pt x="0" y="35227"/>
                  </a:lnTo>
                  <a:cubicBezTo>
                    <a:pt x="0" y="25884"/>
                    <a:pt x="3711" y="16924"/>
                    <a:pt x="10318" y="10318"/>
                  </a:cubicBezTo>
                  <a:cubicBezTo>
                    <a:pt x="16924" y="3711"/>
                    <a:pt x="25884" y="0"/>
                    <a:pt x="35227" y="0"/>
                  </a:cubicBezTo>
                  <a:close/>
                </a:path>
              </a:pathLst>
            </a:custGeom>
            <a:solidFill>
              <a:srgbClr val="91B548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0" y="-47625"/>
              <a:ext cx="2951975" cy="4001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sp>
        <p:nvSpPr>
          <p:cNvPr name="TextBox 24" id="24"/>
          <p:cNvSpPr txBox="true"/>
          <p:nvPr/>
        </p:nvSpPr>
        <p:spPr>
          <a:xfrm rot="0">
            <a:off x="3574666" y="779589"/>
            <a:ext cx="11460142" cy="1094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b="true" sz="6399">
                <a:solidFill>
                  <a:srgbClr val="000000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 Perf</a:t>
            </a:r>
            <a:r>
              <a:rPr lang="en-US" b="true" sz="6399">
                <a:solidFill>
                  <a:srgbClr val="000000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il del suelo-Horizontes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9432204" y="7677498"/>
            <a:ext cx="409575" cy="873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b="true" sz="5000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R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4147396" y="2455354"/>
            <a:ext cx="10314682" cy="941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b="true" sz="2699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Cada horizonte tiene características físicas y químicas propias.</a:t>
            </a:r>
          </a:p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b="true" sz="2699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Principales horizontes: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9925698" y="4066191"/>
            <a:ext cx="7678039" cy="86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Materia orgánica (hojas, restos en descomposición).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0676688" y="5023837"/>
            <a:ext cx="6353968" cy="86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Tierra fértil, rica en nutrientes (capa arable).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1150129" y="6106622"/>
            <a:ext cx="6344989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Acumulación de minerales (arcilla, hierro).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1150129" y="7050911"/>
            <a:ext cx="6154043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Fragmentos de roca en descomposición.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1150129" y="7895326"/>
            <a:ext cx="3843784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Roca madre (base sólida)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62237"/>
            <a:ext cx="6986741" cy="5624327"/>
          </a:xfrm>
          <a:custGeom>
            <a:avLst/>
            <a:gdLst/>
            <a:ahLst/>
            <a:cxnLst/>
            <a:rect r="r" b="b" t="t" l="l"/>
            <a:pathLst>
              <a:path h="5624327" w="6986741">
                <a:moveTo>
                  <a:pt x="0" y="0"/>
                </a:moveTo>
                <a:lnTo>
                  <a:pt x="6986741" y="0"/>
                </a:lnTo>
                <a:lnTo>
                  <a:pt x="6986741" y="5624327"/>
                </a:lnTo>
                <a:lnTo>
                  <a:pt x="0" y="56243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602615" y="5464275"/>
            <a:ext cx="8685385" cy="4866262"/>
          </a:xfrm>
          <a:custGeom>
            <a:avLst/>
            <a:gdLst/>
            <a:ahLst/>
            <a:cxnLst/>
            <a:rect r="r" b="b" t="t" l="l"/>
            <a:pathLst>
              <a:path h="4866262" w="8685385">
                <a:moveTo>
                  <a:pt x="0" y="0"/>
                </a:moveTo>
                <a:lnTo>
                  <a:pt x="8685385" y="0"/>
                </a:lnTo>
                <a:lnTo>
                  <a:pt x="8685385" y="4866263"/>
                </a:lnTo>
                <a:lnTo>
                  <a:pt x="0" y="48662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387" r="0" b="-2387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986741" y="-483012"/>
            <a:ext cx="11301259" cy="5947288"/>
          </a:xfrm>
          <a:custGeom>
            <a:avLst/>
            <a:gdLst/>
            <a:ahLst/>
            <a:cxnLst/>
            <a:rect r="r" b="b" t="t" l="l"/>
            <a:pathLst>
              <a:path h="5947288" w="11301259">
                <a:moveTo>
                  <a:pt x="0" y="0"/>
                </a:moveTo>
                <a:lnTo>
                  <a:pt x="11301259" y="0"/>
                </a:lnTo>
                <a:lnTo>
                  <a:pt x="11301259" y="5947287"/>
                </a:lnTo>
                <a:lnTo>
                  <a:pt x="0" y="59472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4971023"/>
            <a:ext cx="9602615" cy="5359515"/>
          </a:xfrm>
          <a:custGeom>
            <a:avLst/>
            <a:gdLst/>
            <a:ahLst/>
            <a:cxnLst/>
            <a:rect r="r" b="b" t="t" l="l"/>
            <a:pathLst>
              <a:path h="5359515" w="9602615">
                <a:moveTo>
                  <a:pt x="0" y="0"/>
                </a:moveTo>
                <a:lnTo>
                  <a:pt x="9602615" y="0"/>
                </a:lnTo>
                <a:lnTo>
                  <a:pt x="9602615" y="5359515"/>
                </a:lnTo>
                <a:lnTo>
                  <a:pt x="0" y="53595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9839" r="0" b="-9839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47543" y="85758"/>
            <a:ext cx="1023311" cy="942942"/>
            <a:chOff x="0" y="0"/>
            <a:chExt cx="269514" cy="24834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69514" cy="248347"/>
            </a:xfrm>
            <a:custGeom>
              <a:avLst/>
              <a:gdLst/>
              <a:ahLst/>
              <a:cxnLst/>
              <a:rect r="r" b="b" t="t" l="l"/>
              <a:pathLst>
                <a:path h="248347" w="269514">
                  <a:moveTo>
                    <a:pt x="124173" y="0"/>
                  </a:moveTo>
                  <a:lnTo>
                    <a:pt x="145340" y="0"/>
                  </a:lnTo>
                  <a:cubicBezTo>
                    <a:pt x="213920" y="0"/>
                    <a:pt x="269514" y="55594"/>
                    <a:pt x="269514" y="124173"/>
                  </a:cubicBezTo>
                  <a:lnTo>
                    <a:pt x="269514" y="124173"/>
                  </a:lnTo>
                  <a:cubicBezTo>
                    <a:pt x="269514" y="192753"/>
                    <a:pt x="213920" y="248347"/>
                    <a:pt x="145340" y="248347"/>
                  </a:cubicBezTo>
                  <a:lnTo>
                    <a:pt x="124173" y="248347"/>
                  </a:lnTo>
                  <a:cubicBezTo>
                    <a:pt x="55594" y="248347"/>
                    <a:pt x="0" y="192753"/>
                    <a:pt x="0" y="124173"/>
                  </a:cubicBezTo>
                  <a:lnTo>
                    <a:pt x="0" y="124173"/>
                  </a:lnTo>
                  <a:cubicBezTo>
                    <a:pt x="0" y="55594"/>
                    <a:pt x="55594" y="0"/>
                    <a:pt x="124173" y="0"/>
                  </a:cubicBezTo>
                  <a:close/>
                </a:path>
              </a:pathLst>
            </a:custGeom>
            <a:solidFill>
              <a:srgbClr val="099602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269514" cy="29597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7092136" y="5464275"/>
            <a:ext cx="1023311" cy="942942"/>
            <a:chOff x="0" y="0"/>
            <a:chExt cx="269514" cy="248347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69514" cy="248347"/>
            </a:xfrm>
            <a:custGeom>
              <a:avLst/>
              <a:gdLst/>
              <a:ahLst/>
              <a:cxnLst/>
              <a:rect r="r" b="b" t="t" l="l"/>
              <a:pathLst>
                <a:path h="248347" w="269514">
                  <a:moveTo>
                    <a:pt x="124173" y="0"/>
                  </a:moveTo>
                  <a:lnTo>
                    <a:pt x="145340" y="0"/>
                  </a:lnTo>
                  <a:cubicBezTo>
                    <a:pt x="213920" y="0"/>
                    <a:pt x="269514" y="55594"/>
                    <a:pt x="269514" y="124173"/>
                  </a:cubicBezTo>
                  <a:lnTo>
                    <a:pt x="269514" y="124173"/>
                  </a:lnTo>
                  <a:cubicBezTo>
                    <a:pt x="269514" y="192753"/>
                    <a:pt x="213920" y="248347"/>
                    <a:pt x="145340" y="248347"/>
                  </a:cubicBezTo>
                  <a:lnTo>
                    <a:pt x="124173" y="248347"/>
                  </a:lnTo>
                  <a:cubicBezTo>
                    <a:pt x="55594" y="248347"/>
                    <a:pt x="0" y="192753"/>
                    <a:pt x="0" y="124173"/>
                  </a:cubicBezTo>
                  <a:lnTo>
                    <a:pt x="0" y="124173"/>
                  </a:lnTo>
                  <a:cubicBezTo>
                    <a:pt x="0" y="55594"/>
                    <a:pt x="55594" y="0"/>
                    <a:pt x="124173" y="0"/>
                  </a:cubicBezTo>
                  <a:close/>
                </a:path>
              </a:pathLst>
            </a:custGeom>
            <a:solidFill>
              <a:srgbClr val="099602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47625"/>
              <a:ext cx="269514" cy="29597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6986741" y="85758"/>
            <a:ext cx="1023311" cy="942942"/>
            <a:chOff x="0" y="0"/>
            <a:chExt cx="269514" cy="248347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69514" cy="248347"/>
            </a:xfrm>
            <a:custGeom>
              <a:avLst/>
              <a:gdLst/>
              <a:ahLst/>
              <a:cxnLst/>
              <a:rect r="r" b="b" t="t" l="l"/>
              <a:pathLst>
                <a:path h="248347" w="269514">
                  <a:moveTo>
                    <a:pt x="124173" y="0"/>
                  </a:moveTo>
                  <a:lnTo>
                    <a:pt x="145340" y="0"/>
                  </a:lnTo>
                  <a:cubicBezTo>
                    <a:pt x="213920" y="0"/>
                    <a:pt x="269514" y="55594"/>
                    <a:pt x="269514" y="124173"/>
                  </a:cubicBezTo>
                  <a:lnTo>
                    <a:pt x="269514" y="124173"/>
                  </a:lnTo>
                  <a:cubicBezTo>
                    <a:pt x="269514" y="192753"/>
                    <a:pt x="213920" y="248347"/>
                    <a:pt x="145340" y="248347"/>
                  </a:cubicBezTo>
                  <a:lnTo>
                    <a:pt x="124173" y="248347"/>
                  </a:lnTo>
                  <a:cubicBezTo>
                    <a:pt x="55594" y="248347"/>
                    <a:pt x="0" y="192753"/>
                    <a:pt x="0" y="124173"/>
                  </a:cubicBezTo>
                  <a:lnTo>
                    <a:pt x="0" y="124173"/>
                  </a:lnTo>
                  <a:cubicBezTo>
                    <a:pt x="0" y="55594"/>
                    <a:pt x="55594" y="0"/>
                    <a:pt x="124173" y="0"/>
                  </a:cubicBezTo>
                  <a:close/>
                </a:path>
              </a:pathLst>
            </a:custGeom>
            <a:solidFill>
              <a:srgbClr val="099602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47625"/>
              <a:ext cx="269514" cy="29597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47543" y="4971023"/>
            <a:ext cx="1023311" cy="942942"/>
            <a:chOff x="0" y="0"/>
            <a:chExt cx="269514" cy="248347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269514" cy="248347"/>
            </a:xfrm>
            <a:custGeom>
              <a:avLst/>
              <a:gdLst/>
              <a:ahLst/>
              <a:cxnLst/>
              <a:rect r="r" b="b" t="t" l="l"/>
              <a:pathLst>
                <a:path h="248347" w="269514">
                  <a:moveTo>
                    <a:pt x="124173" y="0"/>
                  </a:moveTo>
                  <a:lnTo>
                    <a:pt x="145340" y="0"/>
                  </a:lnTo>
                  <a:cubicBezTo>
                    <a:pt x="213920" y="0"/>
                    <a:pt x="269514" y="55594"/>
                    <a:pt x="269514" y="124173"/>
                  </a:cubicBezTo>
                  <a:lnTo>
                    <a:pt x="269514" y="124173"/>
                  </a:lnTo>
                  <a:cubicBezTo>
                    <a:pt x="269514" y="192753"/>
                    <a:pt x="213920" y="248347"/>
                    <a:pt x="145340" y="248347"/>
                  </a:cubicBezTo>
                  <a:lnTo>
                    <a:pt x="124173" y="248347"/>
                  </a:lnTo>
                  <a:cubicBezTo>
                    <a:pt x="55594" y="248347"/>
                    <a:pt x="0" y="192753"/>
                    <a:pt x="0" y="124173"/>
                  </a:cubicBezTo>
                  <a:lnTo>
                    <a:pt x="0" y="124173"/>
                  </a:lnTo>
                  <a:cubicBezTo>
                    <a:pt x="0" y="55594"/>
                    <a:pt x="55594" y="0"/>
                    <a:pt x="124173" y="0"/>
                  </a:cubicBezTo>
                  <a:close/>
                </a:path>
              </a:pathLst>
            </a:custGeom>
            <a:solidFill>
              <a:srgbClr val="099602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47625"/>
              <a:ext cx="269514" cy="29597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sp>
        <p:nvSpPr>
          <p:cNvPr name="Freeform 18" id="18"/>
          <p:cNvSpPr/>
          <p:nvPr/>
        </p:nvSpPr>
        <p:spPr>
          <a:xfrm flipH="false" flipV="false" rot="0">
            <a:off x="196807" y="103918"/>
            <a:ext cx="924782" cy="924782"/>
          </a:xfrm>
          <a:custGeom>
            <a:avLst/>
            <a:gdLst/>
            <a:ahLst/>
            <a:cxnLst/>
            <a:rect r="r" b="b" t="t" l="l"/>
            <a:pathLst>
              <a:path h="924782" w="924782">
                <a:moveTo>
                  <a:pt x="0" y="0"/>
                </a:moveTo>
                <a:lnTo>
                  <a:pt x="924782" y="0"/>
                </a:lnTo>
                <a:lnTo>
                  <a:pt x="924782" y="924782"/>
                </a:lnTo>
                <a:lnTo>
                  <a:pt x="0" y="9247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7034296" y="103918"/>
            <a:ext cx="928200" cy="928200"/>
          </a:xfrm>
          <a:custGeom>
            <a:avLst/>
            <a:gdLst/>
            <a:ahLst/>
            <a:cxnLst/>
            <a:rect r="r" b="b" t="t" l="l"/>
            <a:pathLst>
              <a:path h="928200" w="928200">
                <a:moveTo>
                  <a:pt x="0" y="0"/>
                </a:moveTo>
                <a:lnTo>
                  <a:pt x="928201" y="0"/>
                </a:lnTo>
                <a:lnTo>
                  <a:pt x="928201" y="928200"/>
                </a:lnTo>
                <a:lnTo>
                  <a:pt x="0" y="9282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204554" y="4947665"/>
            <a:ext cx="966300" cy="966300"/>
          </a:xfrm>
          <a:custGeom>
            <a:avLst/>
            <a:gdLst/>
            <a:ahLst/>
            <a:cxnLst/>
            <a:rect r="r" b="b" t="t" l="l"/>
            <a:pathLst>
              <a:path h="966300" w="966300">
                <a:moveTo>
                  <a:pt x="0" y="0"/>
                </a:moveTo>
                <a:lnTo>
                  <a:pt x="966299" y="0"/>
                </a:lnTo>
                <a:lnTo>
                  <a:pt x="966299" y="966300"/>
                </a:lnTo>
                <a:lnTo>
                  <a:pt x="0" y="9663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7092136" y="5464275"/>
            <a:ext cx="967037" cy="967037"/>
          </a:xfrm>
          <a:custGeom>
            <a:avLst/>
            <a:gdLst/>
            <a:ahLst/>
            <a:cxnLst/>
            <a:rect r="r" b="b" t="t" l="l"/>
            <a:pathLst>
              <a:path h="967037" w="967037">
                <a:moveTo>
                  <a:pt x="0" y="0"/>
                </a:moveTo>
                <a:lnTo>
                  <a:pt x="967037" y="0"/>
                </a:lnTo>
                <a:lnTo>
                  <a:pt x="967037" y="967038"/>
                </a:lnTo>
                <a:lnTo>
                  <a:pt x="0" y="9670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73669" y="0"/>
            <a:ext cx="6772837" cy="2870650"/>
            <a:chOff x="0" y="0"/>
            <a:chExt cx="1783792" cy="75605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783792" cy="756056"/>
            </a:xfrm>
            <a:custGeom>
              <a:avLst/>
              <a:gdLst/>
              <a:ahLst/>
              <a:cxnLst/>
              <a:rect r="r" b="b" t="t" l="l"/>
              <a:pathLst>
                <a:path h="756056" w="1783792">
                  <a:moveTo>
                    <a:pt x="58297" y="0"/>
                  </a:moveTo>
                  <a:lnTo>
                    <a:pt x="1725495" y="0"/>
                  </a:lnTo>
                  <a:cubicBezTo>
                    <a:pt x="1740956" y="0"/>
                    <a:pt x="1755784" y="6142"/>
                    <a:pt x="1766717" y="17075"/>
                  </a:cubicBezTo>
                  <a:cubicBezTo>
                    <a:pt x="1777650" y="28008"/>
                    <a:pt x="1783792" y="42836"/>
                    <a:pt x="1783792" y="58297"/>
                  </a:cubicBezTo>
                  <a:lnTo>
                    <a:pt x="1783792" y="697759"/>
                  </a:lnTo>
                  <a:cubicBezTo>
                    <a:pt x="1783792" y="729955"/>
                    <a:pt x="1757692" y="756056"/>
                    <a:pt x="1725495" y="756056"/>
                  </a:cubicBezTo>
                  <a:lnTo>
                    <a:pt x="58297" y="756056"/>
                  </a:lnTo>
                  <a:cubicBezTo>
                    <a:pt x="26101" y="756056"/>
                    <a:pt x="0" y="729955"/>
                    <a:pt x="0" y="697759"/>
                  </a:cubicBezTo>
                  <a:lnTo>
                    <a:pt x="0" y="58297"/>
                  </a:lnTo>
                  <a:cubicBezTo>
                    <a:pt x="0" y="26101"/>
                    <a:pt x="26101" y="0"/>
                    <a:pt x="58297" y="0"/>
                  </a:cubicBezTo>
                  <a:close/>
                </a:path>
              </a:pathLst>
            </a:custGeom>
            <a:solidFill>
              <a:srgbClr val="91B548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1783792" cy="80368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771337" y="259305"/>
            <a:ext cx="6388893" cy="2228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b="true" sz="6399">
                <a:solidFill>
                  <a:srgbClr val="000000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¿De q</a:t>
            </a:r>
            <a:r>
              <a:rPr lang="en-US" b="true" sz="6399">
                <a:solidFill>
                  <a:srgbClr val="000000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ué está hecho el suelo?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7994276" y="208610"/>
            <a:ext cx="10038889" cy="10004128"/>
          </a:xfrm>
          <a:custGeom>
            <a:avLst/>
            <a:gdLst/>
            <a:ahLst/>
            <a:cxnLst/>
            <a:rect r="r" b="b" t="t" l="l"/>
            <a:pathLst>
              <a:path h="10004128" w="10038889">
                <a:moveTo>
                  <a:pt x="0" y="0"/>
                </a:moveTo>
                <a:lnTo>
                  <a:pt x="10038889" y="0"/>
                </a:lnTo>
                <a:lnTo>
                  <a:pt x="10038889" y="10004128"/>
                </a:lnTo>
                <a:lnTo>
                  <a:pt x="0" y="100041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296" r="-53529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51624" y="5153524"/>
            <a:ext cx="7416926" cy="37240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728"/>
              </a:lnSpc>
              <a:spcBef>
                <a:spcPct val="0"/>
              </a:spcBef>
            </a:pPr>
            <a:r>
              <a:rPr lang="en-US" b="true" sz="2663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 Cumple funciones esenciales como:</a:t>
            </a:r>
          </a:p>
          <a:p>
            <a:pPr algn="just" marL="575063" indent="-287532" lvl="1">
              <a:lnSpc>
                <a:spcPts val="3728"/>
              </a:lnSpc>
              <a:buFont typeface="Arial"/>
              <a:buChar char="•"/>
            </a:pPr>
            <a:r>
              <a:rPr lang="en-US" b="true" sz="2663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 El soporte físico para las plantas</a:t>
            </a:r>
          </a:p>
          <a:p>
            <a:pPr algn="just" marL="575063" indent="-287532" lvl="1">
              <a:lnSpc>
                <a:spcPts val="3728"/>
              </a:lnSpc>
              <a:buFont typeface="Arial"/>
              <a:buChar char="•"/>
            </a:pPr>
            <a:r>
              <a:rPr lang="en-US" b="true" sz="2663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La retención y regulación del agua</a:t>
            </a:r>
          </a:p>
          <a:p>
            <a:pPr algn="just" marL="575063" indent="-287532" lvl="1">
              <a:lnSpc>
                <a:spcPts val="3728"/>
              </a:lnSpc>
              <a:buFont typeface="Arial"/>
              <a:buChar char="•"/>
            </a:pPr>
            <a:r>
              <a:rPr lang="en-US" b="true" sz="2663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Almacenamiento de nutrientes,</a:t>
            </a:r>
          </a:p>
          <a:p>
            <a:pPr algn="just" marL="575063" indent="-287532" lvl="1">
              <a:lnSpc>
                <a:spcPts val="3728"/>
              </a:lnSpc>
              <a:buFont typeface="Arial"/>
              <a:buChar char="•"/>
            </a:pPr>
            <a:r>
              <a:rPr lang="en-US" b="true" sz="2663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Hábitats para una amplia diversidad de organismos</a:t>
            </a:r>
          </a:p>
          <a:p>
            <a:pPr algn="just" marL="575063" indent="-287532" lvl="1">
              <a:lnSpc>
                <a:spcPts val="3728"/>
              </a:lnSpc>
              <a:buFont typeface="Arial"/>
              <a:buChar char="•"/>
            </a:pPr>
            <a:r>
              <a:rPr lang="en-US" b="true" sz="2663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rPr>
              <a:t>La regulación de procesos ambientales clave para el equilibrio ecológico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673669" y="3266597"/>
            <a:ext cx="6584230" cy="14814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b="true" sz="2799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El suelo constituye un recurso fundamental para los ecosistemas terrestres.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617172" y="1028700"/>
            <a:ext cx="9937443" cy="9096343"/>
          </a:xfrm>
          <a:custGeom>
            <a:avLst/>
            <a:gdLst/>
            <a:ahLst/>
            <a:cxnLst/>
            <a:rect r="r" b="b" t="t" l="l"/>
            <a:pathLst>
              <a:path h="9096343" w="9937443">
                <a:moveTo>
                  <a:pt x="0" y="0"/>
                </a:moveTo>
                <a:lnTo>
                  <a:pt x="9937443" y="0"/>
                </a:lnTo>
                <a:lnTo>
                  <a:pt x="9937443" y="9096343"/>
                </a:lnTo>
                <a:lnTo>
                  <a:pt x="0" y="90963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777737" y="419417"/>
            <a:ext cx="10932867" cy="1094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59"/>
              </a:lnSpc>
              <a:spcBef>
                <a:spcPct val="0"/>
              </a:spcBef>
            </a:pPr>
            <a:r>
              <a:rPr lang="en-US" b="true" sz="6399">
                <a:solidFill>
                  <a:srgbClr val="000000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Prop</a:t>
            </a:r>
            <a:r>
              <a:rPr lang="en-US" b="true" sz="6399">
                <a:solidFill>
                  <a:srgbClr val="000000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iedades del suelo y pH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99872" y="6171640"/>
            <a:ext cx="6710331" cy="2613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39748" indent="-269874" lvl="1">
              <a:lnSpc>
                <a:spcPts val="3499"/>
              </a:lnSpc>
              <a:buFont typeface="Arial"/>
              <a:buChar char="•"/>
            </a:pPr>
            <a:r>
              <a:rPr lang="en-US" b="true" sz="2499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Textura:</a:t>
            </a:r>
            <a:r>
              <a:rPr lang="en-US" sz="24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depende de la proporción de arena, limo y arcilla.</a:t>
            </a:r>
          </a:p>
          <a:p>
            <a:pPr algn="l" marL="539748" indent="-269874" lvl="1">
              <a:lnSpc>
                <a:spcPts val="3499"/>
              </a:lnSpc>
              <a:buFont typeface="Arial"/>
              <a:buChar char="•"/>
            </a:pPr>
            <a:r>
              <a:rPr lang="en-US" b="true" sz="2499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Color: indica materia orgánica o minerales.</a:t>
            </a:r>
          </a:p>
          <a:p>
            <a:pPr algn="l" marL="539748" indent="-269874" lvl="1">
              <a:lnSpc>
                <a:spcPts val="3499"/>
              </a:lnSpc>
              <a:buFont typeface="Arial"/>
              <a:buChar char="•"/>
            </a:pPr>
            <a:r>
              <a:rPr lang="en-US" b="true" sz="2499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Estructura: cómo se agrupan las partículas.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1133208" y="1166918"/>
            <a:ext cx="7154792" cy="4409954"/>
            <a:chOff x="0" y="0"/>
            <a:chExt cx="9539723" cy="587993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9539723" cy="5879938"/>
            </a:xfrm>
            <a:custGeom>
              <a:avLst/>
              <a:gdLst/>
              <a:ahLst/>
              <a:cxnLst/>
              <a:rect r="r" b="b" t="t" l="l"/>
              <a:pathLst>
                <a:path h="5879938" w="9539723">
                  <a:moveTo>
                    <a:pt x="0" y="0"/>
                  </a:moveTo>
                  <a:lnTo>
                    <a:pt x="9539723" y="0"/>
                  </a:lnTo>
                  <a:lnTo>
                    <a:pt x="9539723" y="5879938"/>
                  </a:lnTo>
                  <a:lnTo>
                    <a:pt x="0" y="58799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 rot="0">
              <a:off x="2051558" y="1676194"/>
              <a:ext cx="5436607" cy="24799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971"/>
                </a:lnSpc>
              </a:pPr>
              <a:r>
                <a:rPr lang="en-US" b="true" sz="2122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NO </a:t>
              </a:r>
              <a:r>
                <a:rPr lang="en-US" b="true" sz="2122">
                  <a:solidFill>
                    <a:srgbClr val="FFFFFF"/>
                  </a:solidFill>
                  <a:latin typeface="Inter Bold"/>
                  <a:ea typeface="Inter Bold"/>
                  <a:cs typeface="Inter Bold"/>
                  <a:sym typeface="Inter Bold"/>
                </a:rPr>
                <a:t> es homogéneo, sino que presenta una serie de propiedades  que determinan su calidad y su capacidad de sostener la vida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DAGxXRmBWaE</dc:identifier>
  <dcterms:modified xsi:type="dcterms:W3CDTF">2011-08-01T06:04:30Z</dcterms:modified>
  <cp:revision>1</cp:revision>
  <dc:title>Descubriendo el suelo: más que tierra bajo nuestros pies</dc:title>
</cp:coreProperties>
</file>